
<file path=[Content_Types].xml><?xml version="1.0" encoding="utf-8"?>
<Types xmlns="http://schemas.openxmlformats.org/package/2006/content-types">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8" r:id="rId2"/>
    <p:sldId id="259" r:id="rId3"/>
    <p:sldId id="265" r:id="rId4"/>
    <p:sldId id="275" r:id="rId5"/>
    <p:sldId id="279" r:id="rId6"/>
    <p:sldId id="290" r:id="rId7"/>
    <p:sldId id="281" r:id="rId8"/>
    <p:sldId id="282" r:id="rId9"/>
    <p:sldId id="283" r:id="rId10"/>
    <p:sldId id="289" r:id="rId11"/>
    <p:sldId id="285" r:id="rId12"/>
    <p:sldId id="286" r:id="rId13"/>
    <p:sldId id="287" r:id="rId14"/>
    <p:sldId id="288" r:id="rId15"/>
    <p:sldId id="291" r:id="rId16"/>
    <p:sldId id="270" r:id="rId17"/>
    <p:sldId id="310" r:id="rId18"/>
    <p:sldId id="311" r:id="rId19"/>
    <p:sldId id="312" r:id="rId20"/>
    <p:sldId id="304" r:id="rId21"/>
    <p:sldId id="313" r:id="rId22"/>
    <p:sldId id="306" r:id="rId23"/>
    <p:sldId id="305" r:id="rId24"/>
    <p:sldId id="256" r:id="rId25"/>
    <p:sldId id="257" r:id="rId26"/>
    <p:sldId id="276" r:id="rId27"/>
    <p:sldId id="277" r:id="rId28"/>
    <p:sldId id="260" r:id="rId29"/>
    <p:sldId id="261" r:id="rId30"/>
    <p:sldId id="262" r:id="rId31"/>
    <p:sldId id="263" r:id="rId32"/>
    <p:sldId id="264" r:id="rId33"/>
    <p:sldId id="278" r:id="rId34"/>
    <p:sldId id="266" r:id="rId35"/>
    <p:sldId id="274" r:id="rId36"/>
    <p:sldId id="27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ictoria Bortfeld" initials="VB" lastIdx="2" clrIdx="0">
    <p:extLst>
      <p:ext uri="{19B8F6BF-5375-455C-9EA6-DF929625EA0E}">
        <p15:presenceInfo xmlns:p15="http://schemas.microsoft.com/office/powerpoint/2012/main" userId="S::Victoria.Bortfeld@apha.org::4122d68c-e13a-4caa-a8de-a8bb57ac8cd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0" autoAdjust="0"/>
    <p:restoredTop sz="72816" autoAdjust="0"/>
  </p:normalViewPr>
  <p:slideViewPr>
    <p:cSldViewPr snapToGrid="0">
      <p:cViewPr varScale="1">
        <p:scale>
          <a:sx n="47" d="100"/>
          <a:sy n="47" d="100"/>
        </p:scale>
        <p:origin x="82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F4E11C-7E13-44CE-A41E-11441FBA0EB5}" type="datetimeFigureOut">
              <a:rPr lang="en-US" smtClean="0"/>
              <a:t>8/23/2022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78E0ED-0A85-4514-B9F7-F11C97E98C24}" type="slidenum">
              <a:rPr lang="en-US" smtClean="0"/>
              <a:t>‹#›</a:t>
            </a:fld>
            <a:endParaRPr lang="en-US"/>
          </a:p>
        </p:txBody>
      </p:sp>
    </p:spTree>
    <p:extLst>
      <p:ext uri="{BB962C8B-B14F-4D97-AF65-F5344CB8AC3E}">
        <p14:creationId xmlns:p14="http://schemas.microsoft.com/office/powerpoint/2010/main" val="137135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omscleanairforce.org/justice-in-every-breath/"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apihtawikosisan.com/2016/09/beyond-territorial-acknowledgment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channel/UCEgmdOpi6Duz_0VxZpUPp6Q/videos"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9" name="Google Shape;17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spcBef>
                <a:spcPts val="0"/>
              </a:spcBef>
              <a:spcAft>
                <a:spcPts val="0"/>
              </a:spcAft>
            </a:pPr>
            <a:r>
              <a:rPr lang="en-US" sz="1800" b="1" dirty="0">
                <a:solidFill>
                  <a:srgbClr val="000000"/>
                </a:solidFill>
                <a:effectLst/>
                <a:latin typeface="jaf-bernino-sans"/>
                <a:ea typeface="Times New Roman" panose="02020603050405020304" pitchFamily="18" charset="0"/>
                <a:cs typeface="Calibri" panose="020F0502020204030204" pitchFamily="34" charset="0"/>
              </a:rPr>
              <a:t>We are a community of over 1,000,000 moms and dads united against air pollution – including the urgent crisis of our changing climate – to protect our children’s health. We fight for </a:t>
            </a:r>
            <a:r>
              <a:rPr lang="en-US" sz="1800" b="1" u="sng" dirty="0">
                <a:solidFill>
                  <a:srgbClr val="5479B7"/>
                </a:solidFill>
                <a:effectLst/>
                <a:latin typeface="jaf-bernino-sans"/>
                <a:ea typeface="Times New Roman" panose="02020603050405020304" pitchFamily="18" charset="0"/>
                <a:cs typeface="Calibri" panose="020F0502020204030204" pitchFamily="34" charset="0"/>
                <a:hlinkClick r:id="rId3"/>
              </a:rPr>
              <a:t>Justice in Every Breath</a:t>
            </a:r>
            <a:r>
              <a:rPr lang="en-US" sz="1800" b="1" dirty="0">
                <a:solidFill>
                  <a:srgbClr val="000000"/>
                </a:solidFill>
                <a:effectLst/>
                <a:latin typeface="jaf-bernino-sans"/>
                <a:ea typeface="Times New Roman" panose="02020603050405020304" pitchFamily="18" charset="0"/>
                <a:cs typeface="Calibri" panose="020F0502020204030204" pitchFamily="34" charset="0"/>
              </a:rPr>
              <a:t>, recognizing the importance of equitable solutions in addressing air pollution and climate change.</a:t>
            </a:r>
            <a:endParaRPr lang="en-US" sz="1800" b="1"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r>
              <a:rPr lang="en-US" sz="1800" b="1" dirty="0">
                <a:solidFill>
                  <a:srgbClr val="000000"/>
                </a:solidFill>
                <a:effectLst/>
                <a:latin typeface="jaf-bernino-sans"/>
                <a:ea typeface="Times New Roman" panose="02020603050405020304" pitchFamily="18" charset="0"/>
                <a:cs typeface="Calibri" panose="020F0502020204030204" pitchFamily="34" charset="0"/>
              </a:rPr>
              <a:t>Through a vibrant network of state-based community organizers, we work on national and local policy issues. Our moms meet with lawmakers at every level of government and on both sides of the political aisle to build support for equitable, just, and healthy solutions to pollution. We consider ourselves “Mompartisan.” Protecting children’s health is a non-partisan issue.  </a:t>
            </a:r>
            <a:r>
              <a:rPr lang="en-US"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Our EcoMadres program focuses on empowering Latinx families to advocate for clean air in disproportionately impacted communities.  Our website provides many bilingual Spanish-English resources.</a:t>
            </a:r>
            <a:endParaRPr lang="en-US" sz="1800" b="1"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0"/>
              </a:spcAft>
            </a:pPr>
            <a:r>
              <a:rPr lang="en-US" sz="1800" b="1" dirty="0">
                <a:effectLst/>
                <a:latin typeface="Calibri" panose="020F0502020204030204" pitchFamily="34" charset="0"/>
                <a:ea typeface="Times New Roman" panose="02020603050405020304" pitchFamily="18" charset="0"/>
                <a:cs typeface="Calibri" panose="020F0502020204030204" pitchFamily="34" charset="0"/>
              </a:rPr>
              <a:t> </a:t>
            </a:r>
          </a:p>
          <a:p>
            <a:pPr marL="0" marR="0">
              <a:spcBef>
                <a:spcPts val="0"/>
              </a:spcBef>
              <a:spcAft>
                <a:spcPts val="0"/>
              </a:spcAft>
            </a:pPr>
            <a:r>
              <a:rPr lang="en-US" sz="1800" dirty="0"/>
              <a:t>Moms Clean Air Force also provides specific resources for African American communities and through our Community RX and Faith Force programs.  We recognized that there was a need for resources that focus specifically on how Indigenous communities and Tribal Lands are impacted by air pollution and climate change.  We were fortunate to be able to partner with the National Tribal Air Association to create “Indigenous People and Air Pollution in the United States,” which we released just last month.  I’m glad to be able to share this new resource with everyone today. </a:t>
            </a:r>
          </a:p>
        </p:txBody>
      </p:sp>
      <p:sp>
        <p:nvSpPr>
          <p:cNvPr id="4" name="Slide Number Placeholder 3"/>
          <p:cNvSpPr>
            <a:spLocks noGrp="1"/>
          </p:cNvSpPr>
          <p:nvPr>
            <p:ph type="sldNum" sz="quarter" idx="5"/>
          </p:nvPr>
        </p:nvSpPr>
        <p:spPr/>
        <p:txBody>
          <a:bodyPr/>
          <a:lstStyle/>
          <a:p>
            <a:fld id="{6B353A89-3685-43DB-A6E5-EA023E31623E}" type="slidenum">
              <a:rPr lang="en-US" smtClean="0"/>
              <a:t>16</a:t>
            </a:fld>
            <a:endParaRPr lang="en-US" dirty="0"/>
          </a:p>
        </p:txBody>
      </p:sp>
    </p:spTree>
    <p:extLst>
      <p:ext uri="{BB962C8B-B14F-4D97-AF65-F5344CB8AC3E}">
        <p14:creationId xmlns:p14="http://schemas.microsoft.com/office/powerpoint/2010/main" val="1999467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a:r>
              <a:rPr lang="en-US" b="0" i="0" dirty="0">
                <a:solidFill>
                  <a:srgbClr val="677788"/>
                </a:solidFill>
                <a:effectLst/>
                <a:latin typeface="Inter"/>
              </a:rPr>
              <a:t>As Chelsea Vowel, a Métis woman from the Plains Cree speaking community of Lac Ste. Anne, Alberta, writes:</a:t>
            </a:r>
          </a:p>
          <a:p>
            <a:r>
              <a:rPr lang="en-US" b="0" dirty="0">
                <a:effectLst/>
              </a:rPr>
              <a:t>“If we think of territorial acknowledgments as sites of potential disruption, they can be transformative acts that to some extent undo Indigenous erasure. I believe this is true as long as these acknowledgments discomfit both those speaking and hearing the words. The fact of Indigenous presence should force non-Indigenous peoples to confront their own place on these lands.” – Chelsea Vowel, Métis, </a:t>
            </a:r>
            <a:r>
              <a:rPr lang="en-US" b="0" i="1" u="none" strike="noStrike" dirty="0">
                <a:solidFill>
                  <a:srgbClr val="377DFF"/>
                </a:solidFill>
                <a:effectLst/>
                <a:hlinkClick r:id="rId3"/>
              </a:rPr>
              <a:t>Beyond Territorial Acknowledgements</a:t>
            </a:r>
            <a:endParaRPr lang="en-US" dirty="0">
              <a:effectLst/>
            </a:endParaRPr>
          </a:p>
          <a:p>
            <a:br>
              <a:rPr lang="en-US" dirty="0"/>
            </a:br>
            <a:endParaRPr lang="en-US" dirty="0"/>
          </a:p>
        </p:txBody>
      </p:sp>
    </p:spTree>
    <p:extLst>
      <p:ext uri="{BB962C8B-B14F-4D97-AF65-F5344CB8AC3E}">
        <p14:creationId xmlns:p14="http://schemas.microsoft.com/office/powerpoint/2010/main" val="2590417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Share info about threats to public health in plain language! Avoid acronyms, share ways to learn more and to take action to fight pollution.</a:t>
            </a:r>
          </a:p>
          <a:p>
            <a:r>
              <a:rPr lang="en-US" dirty="0"/>
              <a:t>Share resources in the languages people speak in the community- this is a resource, one of many, that is also available in Spanish.  </a:t>
            </a:r>
          </a:p>
          <a:p>
            <a:endParaRPr lang="en-US" dirty="0"/>
          </a:p>
        </p:txBody>
      </p:sp>
    </p:spTree>
    <p:extLst>
      <p:ext uri="{BB962C8B-B14F-4D97-AF65-F5344CB8AC3E}">
        <p14:creationId xmlns:p14="http://schemas.microsoft.com/office/powerpoint/2010/main" val="849713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2" name="Google Shape;172;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2" name="Google Shape;172;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Share stories and relate facts to the lived experiences of community members</a:t>
            </a:r>
          </a:p>
          <a:p>
            <a:pPr marL="0" lvl="0" indent="0" algn="l" rtl="0">
              <a:lnSpc>
                <a:spcPct val="100000"/>
              </a:lnSpc>
              <a:spcBef>
                <a:spcPts val="0"/>
              </a:spcBef>
              <a:spcAft>
                <a:spcPts val="0"/>
              </a:spcAft>
              <a:buSzPts val="1100"/>
              <a:buNone/>
            </a:pPr>
            <a:endParaRPr lang="en-US" dirty="0"/>
          </a:p>
          <a:p>
            <a:pPr marL="0" lvl="0" indent="0" algn="l" rtl="0">
              <a:lnSpc>
                <a:spcPct val="100000"/>
              </a:lnSpc>
              <a:spcBef>
                <a:spcPts val="0"/>
              </a:spcBef>
              <a:spcAft>
                <a:spcPts val="0"/>
              </a:spcAft>
              <a:buSzPts val="1100"/>
              <a:buNone/>
            </a:pPr>
            <a:r>
              <a:rPr lang="en-US" dirty="0"/>
              <a:t>This group made great strides toward continuing funding for their community air monitoring system by telling Senator Bennet’s staff about their experiences around Suncor.</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2" name="Google Shape;172;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13fb4769178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13fb476917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13fb4769178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13fb476917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13fb4769178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13fb4769178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13fb4769178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13fb476917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13fb4769178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13fb4769178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13fb4769178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13fb4769178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13fb4769178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13fb4769178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13fb4769178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13fb4769178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13fb4769178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13fb4769178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Additional storytelling resource: </a:t>
            </a:r>
            <a:r>
              <a:rPr lang="en-US" sz="1800" u="sng" dirty="0" err="1">
                <a:solidFill>
                  <a:srgbClr val="0000FF"/>
                </a:solidFill>
                <a:effectLst/>
                <a:latin typeface="Calibri" panose="020F0502020204030204" pitchFamily="34" charset="0"/>
                <a:ea typeface="Calibri" panose="020F0502020204030204" pitchFamily="34" charset="0"/>
                <a:hlinkClick r:id="rId3"/>
              </a:rPr>
              <a:t>Comunicación</a:t>
            </a:r>
            <a:r>
              <a:rPr lang="en-US" sz="1800" u="sng" dirty="0">
                <a:solidFill>
                  <a:srgbClr val="0000FF"/>
                </a:solidFill>
                <a:effectLst/>
                <a:latin typeface="Calibri" panose="020F0502020204030204" pitchFamily="34" charset="0"/>
                <a:ea typeface="Calibri" panose="020F0502020204030204" pitchFamily="34" charset="0"/>
                <a:hlinkClick r:id="rId3"/>
              </a:rPr>
              <a:t> </a:t>
            </a:r>
            <a:r>
              <a:rPr lang="en-US" sz="1800" u="sng" dirty="0" err="1">
                <a:solidFill>
                  <a:srgbClr val="0000FF"/>
                </a:solidFill>
                <a:effectLst/>
                <a:latin typeface="Calibri" panose="020F0502020204030204" pitchFamily="34" charset="0"/>
                <a:ea typeface="Calibri" panose="020F0502020204030204" pitchFamily="34" charset="0"/>
                <a:hlinkClick r:id="rId3"/>
              </a:rPr>
              <a:t>Combativa</a:t>
            </a:r>
            <a:r>
              <a:rPr lang="en-US" sz="1800" u="sng" dirty="0">
                <a:solidFill>
                  <a:srgbClr val="0000FF"/>
                </a:solidFill>
                <a:effectLst/>
                <a:latin typeface="Calibri" panose="020F0502020204030204" pitchFamily="34" charset="0"/>
                <a:ea typeface="Calibri" panose="020F0502020204030204" pitchFamily="34" charset="0"/>
                <a:hlinkClick r:id="rId3"/>
              </a:rPr>
              <a:t>.</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3E2D6-13DE-4AB8-BF4C-95558C3E30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8F09E60-031F-4E76-852C-2D1591B419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3F96E6F-BF18-4F81-8C5C-94BAAFA2AA6E}"/>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5" name="Footer Placeholder 4">
            <a:extLst>
              <a:ext uri="{FF2B5EF4-FFF2-40B4-BE49-F238E27FC236}">
                <a16:creationId xmlns:a16="http://schemas.microsoft.com/office/drawing/2014/main" id="{C56A1C01-C90A-416F-BD8A-6A212B516A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A3467A-D4BB-47B8-AEB5-CBEF381B7247}"/>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86060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94CB4-BA29-4D0A-B1B9-8C4FE2374C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91E960-027E-4657-A6B9-73312566D0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F5BD77-5811-455C-9D82-FBA2B35C7041}"/>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5" name="Footer Placeholder 4">
            <a:extLst>
              <a:ext uri="{FF2B5EF4-FFF2-40B4-BE49-F238E27FC236}">
                <a16:creationId xmlns:a16="http://schemas.microsoft.com/office/drawing/2014/main" id="{9BBD6000-B83F-4B54-A366-FF0DC8CB7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4E5D4-F067-41D5-A99F-353E2DF4C9EB}"/>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3648315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D499D-4A3A-47B0-8C4E-53D81A12D4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CF6BEFD-7712-4711-8E1F-02B7CDEBB9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AEA8AD-7CC0-4D0B-B823-4C9D92D405A6}"/>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5" name="Footer Placeholder 4">
            <a:extLst>
              <a:ext uri="{FF2B5EF4-FFF2-40B4-BE49-F238E27FC236}">
                <a16:creationId xmlns:a16="http://schemas.microsoft.com/office/drawing/2014/main" id="{CEE8AF27-7934-4A7B-AD10-5E15F2FF3A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191205-C938-42F4-8D37-689FAA341C31}"/>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4069259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4B21F-2B75-4BC0-95B9-0AC41C539D8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DF8B94E-4715-4FB8-AA62-E1FFC031CC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96C26BF-10B3-4BF8-8089-F8AAF2248B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84E79B1-B72F-411D-B501-E3AC334DFA0B}"/>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6" name="Footer Placeholder 5">
            <a:extLst>
              <a:ext uri="{FF2B5EF4-FFF2-40B4-BE49-F238E27FC236}">
                <a16:creationId xmlns:a16="http://schemas.microsoft.com/office/drawing/2014/main" id="{F648637C-8C6C-443B-B9C1-52FDD11B95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FEB6B1-4F28-4448-AEA9-10195D0ED056}"/>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1369664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7948B-1749-464F-93BD-0BF23349CA5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42083EC-3BEA-45C4-8C2F-F302E045AF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A96EB4B-7A91-42BB-84DF-CB4BD3DBC1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51C969-8D73-4040-BCC7-2C5C0C76E3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1E2D90-A140-4E39-8D34-928CC799E9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55F52E-E61D-41E7-B359-FA6E768B661C}"/>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8" name="Footer Placeholder 7">
            <a:extLst>
              <a:ext uri="{FF2B5EF4-FFF2-40B4-BE49-F238E27FC236}">
                <a16:creationId xmlns:a16="http://schemas.microsoft.com/office/drawing/2014/main" id="{F15140FA-DC12-4105-AFA0-B187C69403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6DF874A-E035-4E5B-891B-6551B06B742D}"/>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31232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6E4B9-D227-4811-8DD5-1C8EDF4FBB6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5DFF79D-919E-42C3-AA10-133A8517768A}"/>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4" name="Footer Placeholder 3">
            <a:extLst>
              <a:ext uri="{FF2B5EF4-FFF2-40B4-BE49-F238E27FC236}">
                <a16:creationId xmlns:a16="http://schemas.microsoft.com/office/drawing/2014/main" id="{9770638A-9A12-4990-929E-3C877528A3E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39C66FD-70BB-4FC5-9CEA-BE51A615212C}"/>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2068858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AB4A9-C494-44C3-B23E-DFFD6CBC57A8}"/>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3" name="Footer Placeholder 2">
            <a:extLst>
              <a:ext uri="{FF2B5EF4-FFF2-40B4-BE49-F238E27FC236}">
                <a16:creationId xmlns:a16="http://schemas.microsoft.com/office/drawing/2014/main" id="{840B9DA7-5EDC-4349-A085-E4BB791D395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641CC5F-9F27-471B-BF8E-D7938629F291}"/>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169288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7592-7781-46F3-9F15-C31D60F5C6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FDE0860-D064-4F39-A6B6-6893B3AAAD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A0C99CE-D5A2-47FA-B78B-8C92C398D1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F9465C-4E9A-4898-A585-1FA14D2B5BB3}"/>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6" name="Footer Placeholder 5">
            <a:extLst>
              <a:ext uri="{FF2B5EF4-FFF2-40B4-BE49-F238E27FC236}">
                <a16:creationId xmlns:a16="http://schemas.microsoft.com/office/drawing/2014/main" id="{EDD56614-BEDC-40C6-93A4-5BE8D0F59E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6FF0C3-02E2-461F-8DBD-2A3291A997F3}"/>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3528572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CCF45-B794-48D6-9D5D-9CEDBD03D4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F41CF8A-AD9D-426D-8191-DD168568D1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BFAD94-F966-4AAD-B1D6-830568613A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AEB864-66BC-4E75-A7AD-73EF619527D3}"/>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6" name="Footer Placeholder 5">
            <a:extLst>
              <a:ext uri="{FF2B5EF4-FFF2-40B4-BE49-F238E27FC236}">
                <a16:creationId xmlns:a16="http://schemas.microsoft.com/office/drawing/2014/main" id="{D667BF54-E357-45D1-AF2A-022D2B6CE9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BEDE32-3F0F-436F-BE0A-8BD6DC079FED}"/>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1567178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751FD-4EFB-42EA-9F44-B0AD87901B4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B3EB477-987A-4319-B5AF-B1A42A0149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017EE7-637E-4544-977C-F6F929D007CD}"/>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5" name="Footer Placeholder 4">
            <a:extLst>
              <a:ext uri="{FF2B5EF4-FFF2-40B4-BE49-F238E27FC236}">
                <a16:creationId xmlns:a16="http://schemas.microsoft.com/office/drawing/2014/main" id="{6C22E13A-382C-4103-92A9-358A96CC48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E7523-062E-449D-B3B1-9CD1ADA403C4}"/>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3632562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6EFC95-18F9-4CC7-83AD-46B425B2E13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D1E4689-D7C9-4BAB-A252-02998AA91D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FCD780-932D-4971-BAB5-1CE8C66E2B26}"/>
              </a:ext>
            </a:extLst>
          </p:cNvPr>
          <p:cNvSpPr>
            <a:spLocks noGrp="1"/>
          </p:cNvSpPr>
          <p:nvPr>
            <p:ph type="dt" sz="half" idx="10"/>
          </p:nvPr>
        </p:nvSpPr>
        <p:spPr/>
        <p:txBody>
          <a:bodyPr/>
          <a:lstStyle/>
          <a:p>
            <a:fld id="{BB4C84BF-3AD6-45E5-BA83-71BCF9C6A9FC}" type="datetimeFigureOut">
              <a:rPr lang="en-US" smtClean="0"/>
              <a:t>8/23/2022</a:t>
            </a:fld>
            <a:endParaRPr lang="en-US"/>
          </a:p>
        </p:txBody>
      </p:sp>
      <p:sp>
        <p:nvSpPr>
          <p:cNvPr id="5" name="Footer Placeholder 4">
            <a:extLst>
              <a:ext uri="{FF2B5EF4-FFF2-40B4-BE49-F238E27FC236}">
                <a16:creationId xmlns:a16="http://schemas.microsoft.com/office/drawing/2014/main" id="{4CB09DDA-9AB5-419A-AD36-87A5938286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5AC693-C004-4147-9FBB-5D93C76B386B}"/>
              </a:ext>
            </a:extLst>
          </p:cNvPr>
          <p:cNvSpPr>
            <a:spLocks noGrp="1"/>
          </p:cNvSpPr>
          <p:nvPr>
            <p:ph type="sldNum" sz="quarter" idx="12"/>
          </p:nvPr>
        </p:nvSpPr>
        <p:spPr/>
        <p:txBody>
          <a:bodyPr/>
          <a:lstStyle/>
          <a:p>
            <a:fld id="{741FB030-41BC-4503-95DF-81E45BC182B7}" type="slidenum">
              <a:rPr lang="en-US" smtClean="0"/>
              <a:t>‹#›</a:t>
            </a:fld>
            <a:endParaRPr lang="en-US"/>
          </a:p>
        </p:txBody>
      </p:sp>
    </p:spTree>
    <p:extLst>
      <p:ext uri="{BB962C8B-B14F-4D97-AF65-F5344CB8AC3E}">
        <p14:creationId xmlns:p14="http://schemas.microsoft.com/office/powerpoint/2010/main" val="1846536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page blue">
    <p:spTree>
      <p:nvGrpSpPr>
        <p:cNvPr id="1" name=""/>
        <p:cNvGrpSpPr/>
        <p:nvPr/>
      </p:nvGrpSpPr>
      <p:grpSpPr>
        <a:xfrm>
          <a:off x="0" y="0"/>
          <a:ext cx="0" cy="0"/>
          <a:chOff x="0" y="0"/>
          <a:chExt cx="0" cy="0"/>
        </a:xfrm>
      </p:grpSpPr>
      <p:pic>
        <p:nvPicPr>
          <p:cNvPr id="8" name="Picture 7" descr="APHA-PPT-TitleBlue.png"/>
          <p:cNvPicPr>
            <a:picLocks noChangeAspect="1"/>
          </p:cNvPicPr>
          <p:nvPr userDrawn="1"/>
        </p:nvPicPr>
        <p:blipFill>
          <a:blip r:embed="rId2"/>
          <a:stretch>
            <a:fillRect/>
          </a:stretch>
        </p:blipFill>
        <p:spPr>
          <a:xfrm>
            <a:off x="0" y="0"/>
            <a:ext cx="12201886" cy="6019800"/>
          </a:xfrm>
          <a:prstGeom prst="rect">
            <a:avLst/>
          </a:prstGeom>
        </p:spPr>
      </p:pic>
      <p:sp>
        <p:nvSpPr>
          <p:cNvPr id="9" name="Text Placeholder 12"/>
          <p:cNvSpPr>
            <a:spLocks noGrp="1"/>
          </p:cNvSpPr>
          <p:nvPr>
            <p:ph type="body" sz="quarter" idx="13" hasCustomPrompt="1"/>
          </p:nvPr>
        </p:nvSpPr>
        <p:spPr>
          <a:xfrm>
            <a:off x="1662547" y="5542052"/>
            <a:ext cx="5881253" cy="228600"/>
          </a:xfrm>
          <a:prstGeom prst="rect">
            <a:avLst/>
          </a:prstGeom>
        </p:spPr>
        <p:txBody>
          <a:bodyPr>
            <a:noAutofit/>
          </a:bodyPr>
          <a:lstStyle>
            <a:lvl1pPr>
              <a:buFontTx/>
              <a:buNone/>
              <a:defRPr sz="1300" baseline="0">
                <a:latin typeface="Arial" pitchFamily="34" charset="0"/>
                <a:cs typeface="Arial" pitchFamily="34" charset="0"/>
              </a:defRPr>
            </a:lvl1pPr>
          </a:lstStyle>
          <a:p>
            <a:pPr lvl="0"/>
            <a:r>
              <a:rPr lang="en-US" dirty="0"/>
              <a:t>NAME OF PRESENTER</a:t>
            </a:r>
          </a:p>
        </p:txBody>
      </p:sp>
      <p:sp>
        <p:nvSpPr>
          <p:cNvPr id="10" name="Subtitle 2"/>
          <p:cNvSpPr>
            <a:spLocks noGrp="1"/>
          </p:cNvSpPr>
          <p:nvPr>
            <p:ph type="subTitle" idx="1" hasCustomPrompt="1"/>
          </p:nvPr>
        </p:nvSpPr>
        <p:spPr>
          <a:xfrm>
            <a:off x="1662545" y="5257800"/>
            <a:ext cx="5881253" cy="263704"/>
          </a:xfrm>
          <a:prstGeom prst="rect">
            <a:avLst/>
          </a:prstGeom>
        </p:spPr>
        <p:txBody>
          <a:bodyPr>
            <a:noAutofit/>
          </a:bodyPr>
          <a:lstStyle>
            <a:lvl1pPr marL="0" indent="0" algn="l">
              <a:buNone/>
              <a:defRPr sz="1400" baseline="0">
                <a:solidFill>
                  <a:schemeClr val="tx1"/>
                </a:solidFill>
                <a:latin typeface="Arial Black" pitchFamily="34" charset="0"/>
              </a:defRPr>
            </a:lvl1pPr>
            <a:lvl2pPr marL="457192" indent="0" algn="ctr">
              <a:buNone/>
              <a:defRPr>
                <a:solidFill>
                  <a:schemeClr val="tx1">
                    <a:tint val="75000"/>
                  </a:schemeClr>
                </a:solidFill>
              </a:defRPr>
            </a:lvl2pPr>
            <a:lvl3pPr marL="914384" indent="0" algn="ctr">
              <a:buNone/>
              <a:defRPr>
                <a:solidFill>
                  <a:schemeClr val="tx1">
                    <a:tint val="75000"/>
                  </a:schemeClr>
                </a:solidFill>
              </a:defRPr>
            </a:lvl3pPr>
            <a:lvl4pPr marL="1371576" indent="0" algn="ctr">
              <a:buNone/>
              <a:defRPr>
                <a:solidFill>
                  <a:schemeClr val="tx1">
                    <a:tint val="75000"/>
                  </a:schemeClr>
                </a:solidFill>
              </a:defRPr>
            </a:lvl4pPr>
            <a:lvl5pPr marL="1828768" indent="0" algn="ctr">
              <a:buNone/>
              <a:defRPr>
                <a:solidFill>
                  <a:schemeClr val="tx1">
                    <a:tint val="75000"/>
                  </a:schemeClr>
                </a:solidFill>
              </a:defRPr>
            </a:lvl5pPr>
            <a:lvl6pPr marL="2285960" indent="0" algn="ctr">
              <a:buNone/>
              <a:defRPr>
                <a:solidFill>
                  <a:schemeClr val="tx1">
                    <a:tint val="75000"/>
                  </a:schemeClr>
                </a:solidFill>
              </a:defRPr>
            </a:lvl6pPr>
            <a:lvl7pPr marL="2743152" indent="0" algn="ctr">
              <a:buNone/>
              <a:defRPr>
                <a:solidFill>
                  <a:schemeClr val="tx1">
                    <a:tint val="75000"/>
                  </a:schemeClr>
                </a:solidFill>
              </a:defRPr>
            </a:lvl7pPr>
            <a:lvl8pPr marL="3200344" indent="0" algn="ctr">
              <a:buNone/>
              <a:defRPr>
                <a:solidFill>
                  <a:schemeClr val="tx1">
                    <a:tint val="75000"/>
                  </a:schemeClr>
                </a:solidFill>
              </a:defRPr>
            </a:lvl8pPr>
            <a:lvl9pPr marL="3657536" indent="0" algn="ctr">
              <a:buNone/>
              <a:defRPr>
                <a:solidFill>
                  <a:schemeClr val="tx1">
                    <a:tint val="75000"/>
                  </a:schemeClr>
                </a:solidFill>
              </a:defRPr>
            </a:lvl9pPr>
          </a:lstStyle>
          <a:p>
            <a:r>
              <a:rPr lang="en-US" dirty="0"/>
              <a:t>MEETING NAME, MONTH, DAY, YEAR</a:t>
            </a:r>
          </a:p>
        </p:txBody>
      </p:sp>
      <p:sp>
        <p:nvSpPr>
          <p:cNvPr id="11" name="Title 1"/>
          <p:cNvSpPr>
            <a:spLocks noGrp="1"/>
          </p:cNvSpPr>
          <p:nvPr>
            <p:ph type="ctrTitle" hasCustomPrompt="1"/>
          </p:nvPr>
        </p:nvSpPr>
        <p:spPr>
          <a:xfrm>
            <a:off x="1662547" y="1676400"/>
            <a:ext cx="9790545" cy="2819400"/>
          </a:xfrm>
          <a:prstGeom prst="rect">
            <a:avLst/>
          </a:prstGeom>
        </p:spPr>
        <p:txBody>
          <a:bodyPr wrap="square" anchor="b"/>
          <a:lstStyle>
            <a:lvl1pPr algn="l">
              <a:lnSpc>
                <a:spcPct val="80000"/>
              </a:lnSpc>
              <a:defRPr sz="5000" spc="100" baseline="0">
                <a:solidFill>
                  <a:schemeClr val="bg1"/>
                </a:solidFill>
                <a:latin typeface="Arial" pitchFamily="34" charset="0"/>
                <a:cs typeface="Arial" pitchFamily="34" charset="0"/>
              </a:defRPr>
            </a:lvl1pPr>
          </a:lstStyle>
          <a:p>
            <a:r>
              <a:rPr lang="en-US" dirty="0"/>
              <a:t>Presentation Title Here</a:t>
            </a:r>
          </a:p>
        </p:txBody>
      </p:sp>
      <p:sp>
        <p:nvSpPr>
          <p:cNvPr id="12" name="Text Placeholder 16"/>
          <p:cNvSpPr>
            <a:spLocks noGrp="1"/>
          </p:cNvSpPr>
          <p:nvPr>
            <p:ph type="body" sz="quarter" idx="14" hasCustomPrompt="1"/>
          </p:nvPr>
        </p:nvSpPr>
        <p:spPr>
          <a:xfrm>
            <a:off x="1662545" y="5791200"/>
            <a:ext cx="5080000" cy="304800"/>
          </a:xfrm>
          <a:prstGeom prst="rect">
            <a:avLst/>
          </a:prstGeom>
        </p:spPr>
        <p:txBody>
          <a:bodyPr>
            <a:normAutofit/>
          </a:bodyPr>
          <a:lstStyle>
            <a:lvl1pPr>
              <a:buNone/>
              <a:defRPr sz="1300">
                <a:latin typeface="Arial" pitchFamily="34" charset="0"/>
                <a:cs typeface="Arial" pitchFamily="34" charset="0"/>
              </a:defRPr>
            </a:lvl1pPr>
          </a:lstStyle>
          <a:p>
            <a:pPr lvl="0"/>
            <a:r>
              <a:rPr lang="en-US" dirty="0"/>
              <a:t>AFFILIATION &amp; POSITION TITLE</a:t>
            </a:r>
          </a:p>
        </p:txBody>
      </p:sp>
      <p:sp>
        <p:nvSpPr>
          <p:cNvPr id="2" name="Rectangle 1">
            <a:extLst>
              <a:ext uri="{FF2B5EF4-FFF2-40B4-BE49-F238E27FC236}">
                <a16:creationId xmlns:a16="http://schemas.microsoft.com/office/drawing/2014/main" id="{CB0ACB5C-72D5-4459-9FB3-C0354BE7D9DE}"/>
              </a:ext>
            </a:extLst>
          </p:cNvPr>
          <p:cNvSpPr/>
          <p:nvPr userDrawn="1"/>
        </p:nvSpPr>
        <p:spPr>
          <a:xfrm>
            <a:off x="8382000" y="5257800"/>
            <a:ext cx="2743200" cy="1143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18CF5D5-984B-4DA5-A6FF-8E7468605D9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7924800" y="5257800"/>
            <a:ext cx="2278380" cy="683514"/>
          </a:xfrm>
          <a:prstGeom prst="rect">
            <a:avLst/>
          </a:prstGeom>
        </p:spPr>
      </p:pic>
    </p:spTree>
    <p:extLst>
      <p:ext uri="{BB962C8B-B14F-4D97-AF65-F5344CB8AC3E}">
        <p14:creationId xmlns:p14="http://schemas.microsoft.com/office/powerpoint/2010/main" val="3205885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pic>
        <p:nvPicPr>
          <p:cNvPr id="6" name="Picture 5" descr="APHA-PPT-DividerBlue.png"/>
          <p:cNvPicPr>
            <a:picLocks noChangeAspect="1"/>
          </p:cNvPicPr>
          <p:nvPr userDrawn="1"/>
        </p:nvPicPr>
        <p:blipFill>
          <a:blip r:embed="rId2"/>
          <a:stretch>
            <a:fillRect/>
          </a:stretch>
        </p:blipFill>
        <p:spPr>
          <a:xfrm>
            <a:off x="0" y="1457251"/>
            <a:ext cx="12192000" cy="4791151"/>
          </a:xfrm>
          <a:prstGeom prst="rect">
            <a:avLst/>
          </a:prstGeom>
        </p:spPr>
      </p:pic>
      <p:sp>
        <p:nvSpPr>
          <p:cNvPr id="15" name="Text Placeholder 14"/>
          <p:cNvSpPr>
            <a:spLocks noGrp="1"/>
          </p:cNvSpPr>
          <p:nvPr>
            <p:ph type="body" sz="quarter" idx="14" hasCustomPrompt="1"/>
          </p:nvPr>
        </p:nvSpPr>
        <p:spPr>
          <a:xfrm>
            <a:off x="923636" y="685800"/>
            <a:ext cx="2401455" cy="533400"/>
          </a:xfrm>
          <a:prstGeom prst="rect">
            <a:avLst/>
          </a:prstGeom>
        </p:spPr>
        <p:txBody>
          <a:bodyPr>
            <a:normAutofit/>
          </a:bodyPr>
          <a:lstStyle>
            <a:lvl1pPr>
              <a:buNone/>
              <a:defRPr sz="3000" baseline="0">
                <a:solidFill>
                  <a:schemeClr val="bg1">
                    <a:lumMod val="65000"/>
                  </a:schemeClr>
                </a:solidFill>
                <a:latin typeface="Arial Narrow" pitchFamily="34" charset="0"/>
              </a:defRPr>
            </a:lvl1pPr>
          </a:lstStyle>
          <a:p>
            <a:pPr lvl="0"/>
            <a:r>
              <a:rPr lang="en-US" dirty="0"/>
              <a:t>SECTION #:</a:t>
            </a:r>
          </a:p>
        </p:txBody>
      </p:sp>
      <p:sp>
        <p:nvSpPr>
          <p:cNvPr id="5" name="Text Placeholder 12"/>
          <p:cNvSpPr>
            <a:spLocks noGrp="1"/>
          </p:cNvSpPr>
          <p:nvPr>
            <p:ph type="body" sz="quarter" idx="15" hasCustomPrompt="1"/>
          </p:nvPr>
        </p:nvSpPr>
        <p:spPr>
          <a:xfrm>
            <a:off x="879757" y="2093596"/>
            <a:ext cx="10252364" cy="2362200"/>
          </a:xfrm>
          <a:prstGeom prst="rect">
            <a:avLst/>
          </a:prstGeom>
        </p:spPr>
        <p:txBody>
          <a:bodyPr/>
          <a:lstStyle>
            <a:lvl1pPr>
              <a:buNone/>
              <a:defRPr baseline="0">
                <a:solidFill>
                  <a:schemeClr val="bg1"/>
                </a:solidFill>
                <a:latin typeface="Arial" pitchFamily="34" charset="0"/>
                <a:cs typeface="Arial" pitchFamily="34" charset="0"/>
              </a:defRPr>
            </a:lvl1pPr>
            <a:lvl5pPr>
              <a:defRPr/>
            </a:lvl5pPr>
          </a:lstStyle>
          <a:p>
            <a:pPr lvl="0"/>
            <a:r>
              <a:rPr lang="en-US" dirty="0"/>
              <a:t>Section Title</a:t>
            </a:r>
          </a:p>
        </p:txBody>
      </p:sp>
      <p:sp>
        <p:nvSpPr>
          <p:cNvPr id="7" name="Rectangle 6">
            <a:extLst>
              <a:ext uri="{FF2B5EF4-FFF2-40B4-BE49-F238E27FC236}">
                <a16:creationId xmlns:a16="http://schemas.microsoft.com/office/drawing/2014/main" id="{C1E55676-4425-495E-A076-B360B5F5D0F7}"/>
              </a:ext>
            </a:extLst>
          </p:cNvPr>
          <p:cNvSpPr/>
          <p:nvPr userDrawn="1"/>
        </p:nvSpPr>
        <p:spPr>
          <a:xfrm>
            <a:off x="8382000" y="5486400"/>
            <a:ext cx="2743200" cy="1143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C42D172-E56D-4BE0-A258-3EF70F1D7EC5}"/>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7924800" y="5486400"/>
            <a:ext cx="2278380" cy="683514"/>
          </a:xfrm>
          <a:prstGeom prst="rect">
            <a:avLst/>
          </a:prstGeom>
        </p:spPr>
      </p:pic>
    </p:spTree>
    <p:extLst>
      <p:ext uri="{BB962C8B-B14F-4D97-AF65-F5344CB8AC3E}">
        <p14:creationId xmlns:p14="http://schemas.microsoft.com/office/powerpoint/2010/main" val="3184152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_Comparison">
    <p:spTree>
      <p:nvGrpSpPr>
        <p:cNvPr id="1" name=""/>
        <p:cNvGrpSpPr/>
        <p:nvPr/>
      </p:nvGrpSpPr>
      <p:grpSpPr>
        <a:xfrm>
          <a:off x="0" y="0"/>
          <a:ext cx="0" cy="0"/>
          <a:chOff x="0" y="0"/>
          <a:chExt cx="0" cy="0"/>
        </a:xfrm>
      </p:grpSpPr>
      <p:pic>
        <p:nvPicPr>
          <p:cNvPr id="5" name="Picture 4" descr="APHA-PPT-DividerTeal.png"/>
          <p:cNvPicPr>
            <a:picLocks noChangeAspect="1"/>
          </p:cNvPicPr>
          <p:nvPr userDrawn="1"/>
        </p:nvPicPr>
        <p:blipFill>
          <a:blip r:embed="rId2"/>
          <a:stretch>
            <a:fillRect/>
          </a:stretch>
        </p:blipFill>
        <p:spPr>
          <a:xfrm>
            <a:off x="0" y="1447804"/>
            <a:ext cx="12192000" cy="4791151"/>
          </a:xfrm>
          <a:prstGeom prst="rect">
            <a:avLst/>
          </a:prstGeom>
        </p:spPr>
      </p:pic>
      <p:sp>
        <p:nvSpPr>
          <p:cNvPr id="15" name="Text Placeholder 14"/>
          <p:cNvSpPr>
            <a:spLocks noGrp="1"/>
          </p:cNvSpPr>
          <p:nvPr>
            <p:ph type="body" sz="quarter" idx="14" hasCustomPrompt="1"/>
          </p:nvPr>
        </p:nvSpPr>
        <p:spPr>
          <a:xfrm>
            <a:off x="923638" y="685800"/>
            <a:ext cx="9328727" cy="609600"/>
          </a:xfrm>
          <a:prstGeom prst="rect">
            <a:avLst/>
          </a:prstGeom>
        </p:spPr>
        <p:txBody>
          <a:bodyPr>
            <a:normAutofit/>
          </a:bodyPr>
          <a:lstStyle>
            <a:lvl1pPr>
              <a:buNone/>
              <a:defRPr sz="3000" baseline="0">
                <a:solidFill>
                  <a:schemeClr val="bg1">
                    <a:lumMod val="65000"/>
                  </a:schemeClr>
                </a:solidFill>
                <a:latin typeface="Arial Narrow" pitchFamily="34" charset="0"/>
              </a:defRPr>
            </a:lvl1pPr>
          </a:lstStyle>
          <a:p>
            <a:pPr lvl="0"/>
            <a:r>
              <a:rPr lang="en-US" dirty="0"/>
              <a:t>SECTION #:</a:t>
            </a:r>
          </a:p>
        </p:txBody>
      </p:sp>
      <p:sp>
        <p:nvSpPr>
          <p:cNvPr id="7" name="Text Placeholder 12"/>
          <p:cNvSpPr>
            <a:spLocks noGrp="1"/>
          </p:cNvSpPr>
          <p:nvPr>
            <p:ph type="body" sz="quarter" idx="15" hasCustomPrompt="1"/>
          </p:nvPr>
        </p:nvSpPr>
        <p:spPr>
          <a:xfrm>
            <a:off x="879757" y="2093596"/>
            <a:ext cx="10252364" cy="2362200"/>
          </a:xfrm>
          <a:prstGeom prst="rect">
            <a:avLst/>
          </a:prstGeom>
        </p:spPr>
        <p:txBody>
          <a:bodyPr/>
          <a:lstStyle>
            <a:lvl1pPr>
              <a:buNone/>
              <a:defRPr baseline="0">
                <a:solidFill>
                  <a:schemeClr val="bg1"/>
                </a:solidFill>
                <a:latin typeface="Arial" pitchFamily="34" charset="0"/>
                <a:cs typeface="Arial" pitchFamily="34" charset="0"/>
              </a:defRPr>
            </a:lvl1pPr>
            <a:lvl5pPr>
              <a:defRPr/>
            </a:lvl5pPr>
          </a:lstStyle>
          <a:p>
            <a:pPr lvl="0"/>
            <a:r>
              <a:rPr lang="en-US" dirty="0"/>
              <a:t>Section Title</a:t>
            </a:r>
          </a:p>
        </p:txBody>
      </p:sp>
      <p:sp>
        <p:nvSpPr>
          <p:cNvPr id="6" name="Rectangle 5">
            <a:extLst>
              <a:ext uri="{FF2B5EF4-FFF2-40B4-BE49-F238E27FC236}">
                <a16:creationId xmlns:a16="http://schemas.microsoft.com/office/drawing/2014/main" id="{1874ED9E-37CC-4CB6-9707-88086632EBF5}"/>
              </a:ext>
            </a:extLst>
          </p:cNvPr>
          <p:cNvSpPr/>
          <p:nvPr userDrawn="1"/>
        </p:nvSpPr>
        <p:spPr>
          <a:xfrm>
            <a:off x="8382000" y="5486400"/>
            <a:ext cx="2743200" cy="1143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C93C05F2-624F-4991-A6D9-61181686D76D}"/>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7924800" y="5486400"/>
            <a:ext cx="2278380" cy="683514"/>
          </a:xfrm>
          <a:prstGeom prst="rect">
            <a:avLst/>
          </a:prstGeom>
        </p:spPr>
      </p:pic>
    </p:spTree>
    <p:extLst>
      <p:ext uri="{BB962C8B-B14F-4D97-AF65-F5344CB8AC3E}">
        <p14:creationId xmlns:p14="http://schemas.microsoft.com/office/powerpoint/2010/main" val="39113258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Vertical Title and Text">
    <p:spTree>
      <p:nvGrpSpPr>
        <p:cNvPr id="1" name=""/>
        <p:cNvGrpSpPr/>
        <p:nvPr/>
      </p:nvGrpSpPr>
      <p:grpSpPr>
        <a:xfrm>
          <a:off x="0" y="0"/>
          <a:ext cx="0" cy="0"/>
          <a:chOff x="0" y="0"/>
          <a:chExt cx="0" cy="0"/>
        </a:xfrm>
      </p:grpSpPr>
      <p:pic>
        <p:nvPicPr>
          <p:cNvPr id="30" name="Picture 29" descr="APHA-PPT-LastBlue.png"/>
          <p:cNvPicPr>
            <a:picLocks noChangeAspect="1"/>
          </p:cNvPicPr>
          <p:nvPr userDrawn="1"/>
        </p:nvPicPr>
        <p:blipFill>
          <a:blip r:embed="rId2"/>
          <a:stretch>
            <a:fillRect/>
          </a:stretch>
        </p:blipFill>
        <p:spPr>
          <a:xfrm>
            <a:off x="2" y="1371600"/>
            <a:ext cx="12216045" cy="4800600"/>
          </a:xfrm>
          <a:prstGeom prst="rect">
            <a:avLst/>
          </a:prstGeom>
        </p:spPr>
      </p:pic>
      <p:sp>
        <p:nvSpPr>
          <p:cNvPr id="14" name="Rectangle 13"/>
          <p:cNvSpPr/>
          <p:nvPr userDrawn="1"/>
        </p:nvSpPr>
        <p:spPr>
          <a:xfrm>
            <a:off x="979055" y="2224655"/>
            <a:ext cx="9550400" cy="721673"/>
          </a:xfrm>
          <a:prstGeom prst="rect">
            <a:avLst/>
          </a:prstGeom>
        </p:spPr>
        <p:txBody>
          <a:bodyPr wrap="square" lIns="99276" tIns="49638" rIns="99276" bIns="49638">
            <a:spAutoFit/>
          </a:bodyPr>
          <a:lstStyle/>
          <a:p>
            <a:pPr>
              <a:spcBef>
                <a:spcPts val="600"/>
              </a:spcBef>
            </a:pPr>
            <a:endParaRPr lang="en-US" sz="1700" dirty="0">
              <a:solidFill>
                <a:schemeClr val="bg1"/>
              </a:solidFill>
              <a:latin typeface="Times New Roman" pitchFamily="18" charset="0"/>
              <a:cs typeface="Times New Roman" pitchFamily="18" charset="0"/>
            </a:endParaRPr>
          </a:p>
          <a:p>
            <a:pPr>
              <a:spcBef>
                <a:spcPts val="600"/>
              </a:spcBef>
            </a:pPr>
            <a:endParaRPr lang="en-US" sz="1700" dirty="0">
              <a:solidFill>
                <a:schemeClr val="bg1"/>
              </a:solidFill>
              <a:latin typeface="Times New Roman" pitchFamily="18" charset="0"/>
              <a:cs typeface="Times New Roman" pitchFamily="18" charset="0"/>
            </a:endParaRPr>
          </a:p>
        </p:txBody>
      </p:sp>
      <p:sp>
        <p:nvSpPr>
          <p:cNvPr id="17" name="Content Placeholder 17"/>
          <p:cNvSpPr>
            <a:spLocks noGrp="1"/>
          </p:cNvSpPr>
          <p:nvPr>
            <p:ph sz="quarter" idx="14" hasCustomPrompt="1"/>
          </p:nvPr>
        </p:nvSpPr>
        <p:spPr>
          <a:xfrm>
            <a:off x="7389091" y="5284148"/>
            <a:ext cx="3786909" cy="304800"/>
          </a:xfrm>
          <a:prstGeom prst="rect">
            <a:avLst/>
          </a:prstGeom>
          <a:ln>
            <a:noFill/>
          </a:ln>
        </p:spPr>
        <p:txBody>
          <a:bodyPr>
            <a:normAutofit/>
          </a:bodyPr>
          <a:lstStyle>
            <a:lvl1pPr>
              <a:buFontTx/>
              <a:buNone/>
              <a:defRPr sz="1300" baseline="0">
                <a:latin typeface="Arial" panose="020B0604020202020204" pitchFamily="34" charset="0"/>
                <a:cs typeface="Arial" panose="020B0604020202020204" pitchFamily="34" charset="0"/>
              </a:defRPr>
            </a:lvl1pPr>
            <a:lvl5pPr>
              <a:defRPr/>
            </a:lvl5pPr>
          </a:lstStyle>
          <a:p>
            <a:pPr lvl="0"/>
            <a:r>
              <a:rPr lang="en-US" dirty="0"/>
              <a:t>Name of Presenter</a:t>
            </a:r>
          </a:p>
        </p:txBody>
      </p:sp>
      <p:sp>
        <p:nvSpPr>
          <p:cNvPr id="21" name="Rectangle 20"/>
          <p:cNvSpPr/>
          <p:nvPr userDrawn="1"/>
        </p:nvSpPr>
        <p:spPr>
          <a:xfrm>
            <a:off x="4488873" y="5284149"/>
            <a:ext cx="4470400" cy="1183338"/>
          </a:xfrm>
          <a:prstGeom prst="rect">
            <a:avLst/>
          </a:prstGeom>
        </p:spPr>
        <p:txBody>
          <a:bodyPr wrap="square" lIns="99276" tIns="49638" rIns="99276" bIns="49638">
            <a:spAutoFit/>
          </a:bodyPr>
          <a:lstStyle/>
          <a:p>
            <a:r>
              <a:rPr lang="en-US" sz="1300" dirty="0">
                <a:latin typeface="Times New Roman" pitchFamily="18" charset="0"/>
                <a:cs typeface="Times New Roman" pitchFamily="18" charset="0"/>
              </a:rPr>
              <a:t>800 I Street, NW</a:t>
            </a:r>
          </a:p>
          <a:p>
            <a:r>
              <a:rPr lang="en-US" sz="1300" dirty="0">
                <a:latin typeface="Times New Roman" pitchFamily="18" charset="0"/>
                <a:cs typeface="Times New Roman" pitchFamily="18" charset="0"/>
              </a:rPr>
              <a:t>Washington, DC 20001-3710</a:t>
            </a:r>
          </a:p>
          <a:p>
            <a:r>
              <a:rPr lang="en-US" sz="1300" dirty="0">
                <a:latin typeface="Times New Roman" pitchFamily="18" charset="0"/>
                <a:cs typeface="Times New Roman" pitchFamily="18" charset="0"/>
              </a:rPr>
              <a:t>202-777-2742</a:t>
            </a:r>
            <a:endParaRPr lang="en-US" sz="1300" i="1" dirty="0">
              <a:latin typeface="Times New Roman" pitchFamily="18" charset="0"/>
              <a:cs typeface="Times New Roman" pitchFamily="18" charset="0"/>
            </a:endParaRPr>
          </a:p>
          <a:p>
            <a:r>
              <a:rPr lang="en-US" sz="1200" dirty="0">
                <a:solidFill>
                  <a:srgbClr val="0070C0"/>
                </a:solidFill>
                <a:latin typeface="Arial Black" pitchFamily="34" charset="0"/>
                <a:cs typeface="Arial" pitchFamily="34" charset="0"/>
              </a:rPr>
              <a:t>www.apha.org</a:t>
            </a:r>
          </a:p>
          <a:p>
            <a:endParaRPr lang="en-US" sz="1800" dirty="0"/>
          </a:p>
        </p:txBody>
      </p:sp>
      <p:sp>
        <p:nvSpPr>
          <p:cNvPr id="25" name="Text Placeholder 21"/>
          <p:cNvSpPr>
            <a:spLocks noGrp="1"/>
          </p:cNvSpPr>
          <p:nvPr>
            <p:ph type="body" sz="quarter" idx="15" hasCustomPrompt="1"/>
          </p:nvPr>
        </p:nvSpPr>
        <p:spPr>
          <a:xfrm>
            <a:off x="7389091" y="5588948"/>
            <a:ext cx="3786909" cy="228600"/>
          </a:xfrm>
          <a:prstGeom prst="rect">
            <a:avLst/>
          </a:prstGeom>
        </p:spPr>
        <p:txBody>
          <a:bodyPr>
            <a:noAutofit/>
          </a:bodyPr>
          <a:lstStyle>
            <a:lvl1pPr>
              <a:buNone/>
              <a:defRPr sz="1300" baseline="0">
                <a:latin typeface="Arial" panose="020B0604020202020204" pitchFamily="34" charset="0"/>
                <a:cs typeface="Arial" panose="020B0604020202020204" pitchFamily="34" charset="0"/>
              </a:defRPr>
            </a:lvl1pPr>
          </a:lstStyle>
          <a:p>
            <a:pPr lvl="0"/>
            <a:r>
              <a:rPr lang="en-US" dirty="0"/>
              <a:t>Affiliation and Position Title</a:t>
            </a:r>
          </a:p>
        </p:txBody>
      </p:sp>
      <p:sp>
        <p:nvSpPr>
          <p:cNvPr id="26" name="Text Placeholder 23"/>
          <p:cNvSpPr>
            <a:spLocks noGrp="1"/>
          </p:cNvSpPr>
          <p:nvPr>
            <p:ph type="body" sz="quarter" idx="16" hasCustomPrompt="1"/>
          </p:nvPr>
        </p:nvSpPr>
        <p:spPr>
          <a:xfrm>
            <a:off x="7389091" y="5817548"/>
            <a:ext cx="3786909" cy="304800"/>
          </a:xfrm>
          <a:prstGeom prst="rect">
            <a:avLst/>
          </a:prstGeom>
        </p:spPr>
        <p:txBody>
          <a:bodyPr>
            <a:normAutofit/>
          </a:bodyPr>
          <a:lstStyle>
            <a:lvl1pPr>
              <a:buNone/>
              <a:defRPr sz="1300" baseline="0">
                <a:latin typeface="Arial" panose="020B0604020202020204" pitchFamily="34" charset="0"/>
                <a:cs typeface="Arial" panose="020B0604020202020204" pitchFamily="34" charset="0"/>
              </a:defRPr>
            </a:lvl1pPr>
          </a:lstStyle>
          <a:p>
            <a:pPr lvl="0"/>
            <a:r>
              <a:rPr lang="en-US" dirty="0"/>
              <a:t>Email address of Presenter</a:t>
            </a:r>
          </a:p>
        </p:txBody>
      </p:sp>
      <p:sp>
        <p:nvSpPr>
          <p:cNvPr id="2" name="TextBox 1"/>
          <p:cNvSpPr txBox="1"/>
          <p:nvPr userDrawn="1"/>
        </p:nvSpPr>
        <p:spPr>
          <a:xfrm>
            <a:off x="979056" y="1676402"/>
            <a:ext cx="5116945" cy="461665"/>
          </a:xfrm>
          <a:prstGeom prst="rect">
            <a:avLst/>
          </a:prstGeom>
          <a:noFill/>
        </p:spPr>
        <p:txBody>
          <a:bodyPr wrap="square" rtlCol="0">
            <a:spAutoFit/>
          </a:bodyPr>
          <a:lstStyle/>
          <a:p>
            <a:r>
              <a:rPr lang="en-US" sz="2400" dirty="0">
                <a:solidFill>
                  <a:schemeClr val="bg1"/>
                </a:solidFill>
                <a:latin typeface="Arial Black" panose="020B0A04020102020204" pitchFamily="34" charset="0"/>
                <a:cs typeface="Arial" panose="020B0604020202020204" pitchFamily="34" charset="0"/>
              </a:rPr>
              <a:t>About APHA</a:t>
            </a:r>
          </a:p>
        </p:txBody>
      </p:sp>
      <p:sp>
        <p:nvSpPr>
          <p:cNvPr id="3" name="TextBox 2"/>
          <p:cNvSpPr txBox="1"/>
          <p:nvPr userDrawn="1"/>
        </p:nvSpPr>
        <p:spPr>
          <a:xfrm flipH="1">
            <a:off x="979056" y="2286002"/>
            <a:ext cx="9827491" cy="1592231"/>
          </a:xfrm>
          <a:prstGeom prst="rect">
            <a:avLst/>
          </a:prstGeom>
          <a:noFill/>
        </p:spPr>
        <p:txBody>
          <a:bodyPr wrap="square" rtlCol="0">
            <a:spAutoFit/>
          </a:bodyPr>
          <a:lstStyle/>
          <a:p>
            <a:pPr>
              <a:lnSpc>
                <a:spcPct val="110000"/>
              </a:lnSpc>
              <a:spcBef>
                <a:spcPts val="600"/>
              </a:spcBef>
              <a:spcAft>
                <a:spcPts val="0"/>
              </a:spcAft>
            </a:pPr>
            <a:r>
              <a:rPr lang="en-US" sz="1800" dirty="0">
                <a:solidFill>
                  <a:schemeClr val="bg1"/>
                </a:solidFill>
                <a:latin typeface="Arial" panose="020B0604020202020204" pitchFamily="34" charset="0"/>
                <a:cs typeface="Arial" panose="020B0604020202020204" pitchFamily="34" charset="0"/>
              </a:rPr>
              <a:t>The American Public Health Association champions the health of all people and all communities. We strengthen the public health profession, promote best practices and share the latest public health research and information. We are the only organization that combines a 150-year perspective, a broad-based member community and the ability to influence policy to improve the public’s health. Learn more at www.apha.org.</a:t>
            </a:r>
          </a:p>
        </p:txBody>
      </p:sp>
      <p:sp>
        <p:nvSpPr>
          <p:cNvPr id="13" name="Rectangle 12">
            <a:extLst>
              <a:ext uri="{FF2B5EF4-FFF2-40B4-BE49-F238E27FC236}">
                <a16:creationId xmlns:a16="http://schemas.microsoft.com/office/drawing/2014/main" id="{5E9F92EF-9BC7-4BE1-836D-FB40A8F7E608}"/>
              </a:ext>
            </a:extLst>
          </p:cNvPr>
          <p:cNvSpPr/>
          <p:nvPr userDrawn="1"/>
        </p:nvSpPr>
        <p:spPr>
          <a:xfrm>
            <a:off x="1219200" y="5438451"/>
            <a:ext cx="2743200" cy="1143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8B15C985-2B27-4764-84AE-B7A4BFC9DF4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762000" y="5438451"/>
            <a:ext cx="2278380" cy="683514"/>
          </a:xfrm>
          <a:prstGeom prst="rect">
            <a:avLst/>
          </a:prstGeom>
        </p:spPr>
      </p:pic>
    </p:spTree>
    <p:extLst>
      <p:ext uri="{BB962C8B-B14F-4D97-AF65-F5344CB8AC3E}">
        <p14:creationId xmlns:p14="http://schemas.microsoft.com/office/powerpoint/2010/main" val="781627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491906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subtitle slide">
  <p:cSld name="Title and subtitle slide">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490233" y="550900"/>
            <a:ext cx="11604800" cy="763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600"/>
              <a:buNone/>
              <a:defRPr sz="3200" b="1">
                <a:solidFill>
                  <a:srgbClr val="193441"/>
                </a:solidFill>
                <a:latin typeface="Roboto"/>
                <a:ea typeface="Roboto"/>
                <a:cs typeface="Roboto"/>
                <a:sym typeface="Roboto"/>
              </a:defRPr>
            </a:lvl1pPr>
            <a:lvl2pPr lvl="1" algn="l">
              <a:lnSpc>
                <a:spcPct val="100000"/>
              </a:lnSpc>
              <a:spcBef>
                <a:spcPts val="0"/>
              </a:spcBef>
              <a:spcAft>
                <a:spcPts val="0"/>
              </a:spcAft>
              <a:buSzPts val="2800"/>
              <a:buNone/>
              <a:defRPr sz="3200"/>
            </a:lvl2pPr>
            <a:lvl3pPr lvl="2" algn="l">
              <a:lnSpc>
                <a:spcPct val="100000"/>
              </a:lnSpc>
              <a:spcBef>
                <a:spcPts val="0"/>
              </a:spcBef>
              <a:spcAft>
                <a:spcPts val="0"/>
              </a:spcAft>
              <a:buSzPts val="2800"/>
              <a:buNone/>
              <a:defRPr sz="3200"/>
            </a:lvl3pPr>
            <a:lvl4pPr lvl="3" algn="l">
              <a:lnSpc>
                <a:spcPct val="100000"/>
              </a:lnSpc>
              <a:spcBef>
                <a:spcPts val="0"/>
              </a:spcBef>
              <a:spcAft>
                <a:spcPts val="0"/>
              </a:spcAft>
              <a:buSzPts val="2800"/>
              <a:buNone/>
              <a:defRPr sz="3200"/>
            </a:lvl4pPr>
            <a:lvl5pPr lvl="4" algn="l">
              <a:lnSpc>
                <a:spcPct val="100000"/>
              </a:lnSpc>
              <a:spcBef>
                <a:spcPts val="0"/>
              </a:spcBef>
              <a:spcAft>
                <a:spcPts val="0"/>
              </a:spcAft>
              <a:buSzPts val="2800"/>
              <a:buNone/>
              <a:defRPr sz="3200"/>
            </a:lvl5pPr>
            <a:lvl6pPr lvl="5" algn="l">
              <a:lnSpc>
                <a:spcPct val="100000"/>
              </a:lnSpc>
              <a:spcBef>
                <a:spcPts val="0"/>
              </a:spcBef>
              <a:spcAft>
                <a:spcPts val="0"/>
              </a:spcAft>
              <a:buSzPts val="2800"/>
              <a:buNone/>
              <a:defRPr sz="3200"/>
            </a:lvl6pPr>
            <a:lvl7pPr lvl="6" algn="l">
              <a:lnSpc>
                <a:spcPct val="100000"/>
              </a:lnSpc>
              <a:spcBef>
                <a:spcPts val="0"/>
              </a:spcBef>
              <a:spcAft>
                <a:spcPts val="0"/>
              </a:spcAft>
              <a:buSzPts val="2800"/>
              <a:buNone/>
              <a:defRPr sz="3200"/>
            </a:lvl7pPr>
            <a:lvl8pPr lvl="7" algn="l">
              <a:lnSpc>
                <a:spcPct val="100000"/>
              </a:lnSpc>
              <a:spcBef>
                <a:spcPts val="0"/>
              </a:spcBef>
              <a:spcAft>
                <a:spcPts val="0"/>
              </a:spcAft>
              <a:buSzPts val="2800"/>
              <a:buNone/>
              <a:defRPr sz="3200"/>
            </a:lvl8pPr>
            <a:lvl9pPr lvl="8" algn="l">
              <a:lnSpc>
                <a:spcPct val="100000"/>
              </a:lnSpc>
              <a:spcBef>
                <a:spcPts val="0"/>
              </a:spcBef>
              <a:spcAft>
                <a:spcPts val="0"/>
              </a:spcAft>
              <a:buSzPts val="2800"/>
              <a:buNone/>
              <a:defRPr sz="3200"/>
            </a:lvl9pPr>
          </a:lstStyle>
          <a:p>
            <a:endParaRPr/>
          </a:p>
        </p:txBody>
      </p:sp>
      <p:sp>
        <p:nvSpPr>
          <p:cNvPr id="22" name="Google Shape;22;p5"/>
          <p:cNvSpPr txBox="1">
            <a:spLocks noGrp="1"/>
          </p:cNvSpPr>
          <p:nvPr>
            <p:ph type="title" idx="2"/>
          </p:nvPr>
        </p:nvSpPr>
        <p:spPr>
          <a:xfrm>
            <a:off x="490233" y="1212900"/>
            <a:ext cx="10071200" cy="763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rgbClr val="A0A0A0"/>
              </a:buClr>
              <a:buSzPts val="2600"/>
              <a:buNone/>
              <a:defRPr sz="2667">
                <a:solidFill>
                  <a:srgbClr val="A0A0A0"/>
                </a:solidFill>
              </a:defRPr>
            </a:lvl1pPr>
            <a:lvl2pPr lvl="1" algn="l">
              <a:lnSpc>
                <a:spcPct val="100000"/>
              </a:lnSpc>
              <a:spcBef>
                <a:spcPts val="0"/>
              </a:spcBef>
              <a:spcAft>
                <a:spcPts val="0"/>
              </a:spcAft>
              <a:buSzPts val="2800"/>
              <a:buNone/>
              <a:defRPr>
                <a:solidFill>
                  <a:srgbClr val="3E606F"/>
                </a:solidFill>
              </a:defRPr>
            </a:lvl2pPr>
            <a:lvl3pPr lvl="2" algn="l">
              <a:lnSpc>
                <a:spcPct val="100000"/>
              </a:lnSpc>
              <a:spcBef>
                <a:spcPts val="0"/>
              </a:spcBef>
              <a:spcAft>
                <a:spcPts val="0"/>
              </a:spcAft>
              <a:buSzPts val="2800"/>
              <a:buNone/>
              <a:defRPr>
                <a:solidFill>
                  <a:srgbClr val="3E606F"/>
                </a:solidFill>
              </a:defRPr>
            </a:lvl3pPr>
            <a:lvl4pPr lvl="3" algn="l">
              <a:lnSpc>
                <a:spcPct val="100000"/>
              </a:lnSpc>
              <a:spcBef>
                <a:spcPts val="0"/>
              </a:spcBef>
              <a:spcAft>
                <a:spcPts val="0"/>
              </a:spcAft>
              <a:buSzPts val="2800"/>
              <a:buNone/>
              <a:defRPr>
                <a:solidFill>
                  <a:srgbClr val="3E606F"/>
                </a:solidFill>
              </a:defRPr>
            </a:lvl4pPr>
            <a:lvl5pPr lvl="4" algn="l">
              <a:lnSpc>
                <a:spcPct val="100000"/>
              </a:lnSpc>
              <a:spcBef>
                <a:spcPts val="0"/>
              </a:spcBef>
              <a:spcAft>
                <a:spcPts val="0"/>
              </a:spcAft>
              <a:buSzPts val="2800"/>
              <a:buNone/>
              <a:defRPr>
                <a:solidFill>
                  <a:srgbClr val="3E606F"/>
                </a:solidFill>
              </a:defRPr>
            </a:lvl5pPr>
            <a:lvl6pPr lvl="5" algn="l">
              <a:lnSpc>
                <a:spcPct val="100000"/>
              </a:lnSpc>
              <a:spcBef>
                <a:spcPts val="0"/>
              </a:spcBef>
              <a:spcAft>
                <a:spcPts val="0"/>
              </a:spcAft>
              <a:buSzPts val="2800"/>
              <a:buNone/>
              <a:defRPr>
                <a:solidFill>
                  <a:srgbClr val="3E606F"/>
                </a:solidFill>
              </a:defRPr>
            </a:lvl6pPr>
            <a:lvl7pPr lvl="6" algn="l">
              <a:lnSpc>
                <a:spcPct val="100000"/>
              </a:lnSpc>
              <a:spcBef>
                <a:spcPts val="0"/>
              </a:spcBef>
              <a:spcAft>
                <a:spcPts val="0"/>
              </a:spcAft>
              <a:buSzPts val="2800"/>
              <a:buNone/>
              <a:defRPr>
                <a:solidFill>
                  <a:srgbClr val="3E606F"/>
                </a:solidFill>
              </a:defRPr>
            </a:lvl7pPr>
            <a:lvl8pPr lvl="7" algn="l">
              <a:lnSpc>
                <a:spcPct val="100000"/>
              </a:lnSpc>
              <a:spcBef>
                <a:spcPts val="0"/>
              </a:spcBef>
              <a:spcAft>
                <a:spcPts val="0"/>
              </a:spcAft>
              <a:buSzPts val="2800"/>
              <a:buNone/>
              <a:defRPr>
                <a:solidFill>
                  <a:srgbClr val="3E606F"/>
                </a:solidFill>
              </a:defRPr>
            </a:lvl8pPr>
            <a:lvl9pPr lvl="8" algn="l">
              <a:lnSpc>
                <a:spcPct val="100000"/>
              </a:lnSpc>
              <a:spcBef>
                <a:spcPts val="0"/>
              </a:spcBef>
              <a:spcAft>
                <a:spcPts val="0"/>
              </a:spcAft>
              <a:buSzPts val="2800"/>
              <a:buNone/>
              <a:defRPr>
                <a:solidFill>
                  <a:srgbClr val="3E606F"/>
                </a:solidFill>
              </a:defRPr>
            </a:lvl9pPr>
          </a:lstStyle>
          <a:p>
            <a:endParaRPr/>
          </a:p>
        </p:txBody>
      </p:sp>
    </p:spTree>
    <p:extLst>
      <p:ext uri="{BB962C8B-B14F-4D97-AF65-F5344CB8AC3E}">
        <p14:creationId xmlns:p14="http://schemas.microsoft.com/office/powerpoint/2010/main" val="41375468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 Right">
  <p:cSld name="Title and text - Right">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474633" y="3216300"/>
            <a:ext cx="5664000" cy="763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600"/>
              <a:buNone/>
              <a:defRPr sz="6667" b="1">
                <a:solidFill>
                  <a:srgbClr val="193441"/>
                </a:solidFill>
                <a:latin typeface="Roboto"/>
                <a:ea typeface="Roboto"/>
                <a:cs typeface="Roboto"/>
                <a:sym typeface="Roboto"/>
              </a:defRPr>
            </a:lvl1pPr>
            <a:lvl2pPr lvl="1" algn="l">
              <a:lnSpc>
                <a:spcPct val="100000"/>
              </a:lnSpc>
              <a:spcBef>
                <a:spcPts val="0"/>
              </a:spcBef>
              <a:spcAft>
                <a:spcPts val="0"/>
              </a:spcAft>
              <a:buSzPts val="2800"/>
              <a:buNone/>
              <a:defRPr>
                <a:solidFill>
                  <a:srgbClr val="193441"/>
                </a:solidFill>
              </a:defRPr>
            </a:lvl2pPr>
            <a:lvl3pPr lvl="2" algn="l">
              <a:lnSpc>
                <a:spcPct val="100000"/>
              </a:lnSpc>
              <a:spcBef>
                <a:spcPts val="0"/>
              </a:spcBef>
              <a:spcAft>
                <a:spcPts val="0"/>
              </a:spcAft>
              <a:buSzPts val="2800"/>
              <a:buNone/>
              <a:defRPr>
                <a:solidFill>
                  <a:srgbClr val="193441"/>
                </a:solidFill>
              </a:defRPr>
            </a:lvl3pPr>
            <a:lvl4pPr lvl="3" algn="l">
              <a:lnSpc>
                <a:spcPct val="100000"/>
              </a:lnSpc>
              <a:spcBef>
                <a:spcPts val="0"/>
              </a:spcBef>
              <a:spcAft>
                <a:spcPts val="0"/>
              </a:spcAft>
              <a:buSzPts val="2800"/>
              <a:buNone/>
              <a:defRPr>
                <a:solidFill>
                  <a:srgbClr val="193441"/>
                </a:solidFill>
              </a:defRPr>
            </a:lvl4pPr>
            <a:lvl5pPr lvl="4" algn="l">
              <a:lnSpc>
                <a:spcPct val="100000"/>
              </a:lnSpc>
              <a:spcBef>
                <a:spcPts val="0"/>
              </a:spcBef>
              <a:spcAft>
                <a:spcPts val="0"/>
              </a:spcAft>
              <a:buSzPts val="2800"/>
              <a:buNone/>
              <a:defRPr>
                <a:solidFill>
                  <a:srgbClr val="193441"/>
                </a:solidFill>
              </a:defRPr>
            </a:lvl5pPr>
            <a:lvl6pPr lvl="5" algn="l">
              <a:lnSpc>
                <a:spcPct val="100000"/>
              </a:lnSpc>
              <a:spcBef>
                <a:spcPts val="0"/>
              </a:spcBef>
              <a:spcAft>
                <a:spcPts val="0"/>
              </a:spcAft>
              <a:buSzPts val="2800"/>
              <a:buNone/>
              <a:defRPr>
                <a:solidFill>
                  <a:srgbClr val="193441"/>
                </a:solidFill>
              </a:defRPr>
            </a:lvl6pPr>
            <a:lvl7pPr lvl="6" algn="l">
              <a:lnSpc>
                <a:spcPct val="100000"/>
              </a:lnSpc>
              <a:spcBef>
                <a:spcPts val="0"/>
              </a:spcBef>
              <a:spcAft>
                <a:spcPts val="0"/>
              </a:spcAft>
              <a:buSzPts val="2800"/>
              <a:buNone/>
              <a:defRPr>
                <a:solidFill>
                  <a:srgbClr val="193441"/>
                </a:solidFill>
              </a:defRPr>
            </a:lvl7pPr>
            <a:lvl8pPr lvl="7" algn="l">
              <a:lnSpc>
                <a:spcPct val="100000"/>
              </a:lnSpc>
              <a:spcBef>
                <a:spcPts val="0"/>
              </a:spcBef>
              <a:spcAft>
                <a:spcPts val="0"/>
              </a:spcAft>
              <a:buSzPts val="2800"/>
              <a:buNone/>
              <a:defRPr>
                <a:solidFill>
                  <a:srgbClr val="193441"/>
                </a:solidFill>
              </a:defRPr>
            </a:lvl8pPr>
            <a:lvl9pPr lvl="8" algn="l">
              <a:lnSpc>
                <a:spcPct val="100000"/>
              </a:lnSpc>
              <a:spcBef>
                <a:spcPts val="0"/>
              </a:spcBef>
              <a:spcAft>
                <a:spcPts val="0"/>
              </a:spcAft>
              <a:buSzPts val="2800"/>
              <a:buNone/>
              <a:defRPr>
                <a:solidFill>
                  <a:srgbClr val="193441"/>
                </a:solidFill>
              </a:defRPr>
            </a:lvl9pPr>
          </a:lstStyle>
          <a:p>
            <a:endParaRPr/>
          </a:p>
        </p:txBody>
      </p:sp>
      <p:sp>
        <p:nvSpPr>
          <p:cNvPr id="19" name="Google Shape;19;p4"/>
          <p:cNvSpPr txBox="1">
            <a:spLocks noGrp="1"/>
          </p:cNvSpPr>
          <p:nvPr>
            <p:ph type="title" idx="2"/>
          </p:nvPr>
        </p:nvSpPr>
        <p:spPr>
          <a:xfrm>
            <a:off x="618633" y="3768867"/>
            <a:ext cx="5376000" cy="27156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rgbClr val="A0A0A0"/>
              </a:buClr>
              <a:buSzPts val="1600"/>
              <a:buFont typeface="Roboto"/>
              <a:buNone/>
              <a:defRPr sz="2133">
                <a:solidFill>
                  <a:srgbClr val="A0A0A0"/>
                </a:solidFill>
                <a:latin typeface="Roboto"/>
                <a:ea typeface="Roboto"/>
                <a:cs typeface="Roboto"/>
                <a:sym typeface="Roboto"/>
              </a:defRPr>
            </a:lvl1pPr>
            <a:lvl2pPr lvl="1" algn="ctr" rtl="0">
              <a:lnSpc>
                <a:spcPct val="100000"/>
              </a:lnSpc>
              <a:spcBef>
                <a:spcPts val="0"/>
              </a:spcBef>
              <a:spcAft>
                <a:spcPts val="0"/>
              </a:spcAft>
              <a:buSzPts val="2800"/>
              <a:buFont typeface="Roboto"/>
              <a:buNone/>
              <a:defRPr>
                <a:solidFill>
                  <a:srgbClr val="3E606F"/>
                </a:solidFill>
                <a:latin typeface="Roboto"/>
                <a:ea typeface="Roboto"/>
                <a:cs typeface="Roboto"/>
                <a:sym typeface="Roboto"/>
              </a:defRPr>
            </a:lvl2pPr>
            <a:lvl3pPr lvl="2" algn="ctr" rtl="0">
              <a:lnSpc>
                <a:spcPct val="100000"/>
              </a:lnSpc>
              <a:spcBef>
                <a:spcPts val="0"/>
              </a:spcBef>
              <a:spcAft>
                <a:spcPts val="0"/>
              </a:spcAft>
              <a:buSzPts val="2800"/>
              <a:buFont typeface="Roboto"/>
              <a:buNone/>
              <a:defRPr>
                <a:solidFill>
                  <a:srgbClr val="3E606F"/>
                </a:solidFill>
                <a:latin typeface="Roboto"/>
                <a:ea typeface="Roboto"/>
                <a:cs typeface="Roboto"/>
                <a:sym typeface="Roboto"/>
              </a:defRPr>
            </a:lvl3pPr>
            <a:lvl4pPr lvl="3" algn="ctr" rtl="0">
              <a:lnSpc>
                <a:spcPct val="100000"/>
              </a:lnSpc>
              <a:spcBef>
                <a:spcPts val="0"/>
              </a:spcBef>
              <a:spcAft>
                <a:spcPts val="0"/>
              </a:spcAft>
              <a:buSzPts val="2800"/>
              <a:buFont typeface="Roboto"/>
              <a:buNone/>
              <a:defRPr>
                <a:solidFill>
                  <a:srgbClr val="3E606F"/>
                </a:solidFill>
                <a:latin typeface="Roboto"/>
                <a:ea typeface="Roboto"/>
                <a:cs typeface="Roboto"/>
                <a:sym typeface="Roboto"/>
              </a:defRPr>
            </a:lvl4pPr>
            <a:lvl5pPr lvl="4" algn="ctr" rtl="0">
              <a:lnSpc>
                <a:spcPct val="100000"/>
              </a:lnSpc>
              <a:spcBef>
                <a:spcPts val="0"/>
              </a:spcBef>
              <a:spcAft>
                <a:spcPts val="0"/>
              </a:spcAft>
              <a:buSzPts val="2800"/>
              <a:buFont typeface="Roboto"/>
              <a:buNone/>
              <a:defRPr>
                <a:solidFill>
                  <a:srgbClr val="3E606F"/>
                </a:solidFill>
                <a:latin typeface="Roboto"/>
                <a:ea typeface="Roboto"/>
                <a:cs typeface="Roboto"/>
                <a:sym typeface="Roboto"/>
              </a:defRPr>
            </a:lvl5pPr>
            <a:lvl6pPr lvl="5" algn="ctr" rtl="0">
              <a:lnSpc>
                <a:spcPct val="100000"/>
              </a:lnSpc>
              <a:spcBef>
                <a:spcPts val="0"/>
              </a:spcBef>
              <a:spcAft>
                <a:spcPts val="0"/>
              </a:spcAft>
              <a:buSzPts val="2800"/>
              <a:buFont typeface="Roboto"/>
              <a:buNone/>
              <a:defRPr>
                <a:solidFill>
                  <a:srgbClr val="3E606F"/>
                </a:solidFill>
                <a:latin typeface="Roboto"/>
                <a:ea typeface="Roboto"/>
                <a:cs typeface="Roboto"/>
                <a:sym typeface="Roboto"/>
              </a:defRPr>
            </a:lvl6pPr>
            <a:lvl7pPr lvl="6" algn="ctr" rtl="0">
              <a:lnSpc>
                <a:spcPct val="100000"/>
              </a:lnSpc>
              <a:spcBef>
                <a:spcPts val="0"/>
              </a:spcBef>
              <a:spcAft>
                <a:spcPts val="0"/>
              </a:spcAft>
              <a:buSzPts val="2800"/>
              <a:buFont typeface="Roboto"/>
              <a:buNone/>
              <a:defRPr>
                <a:solidFill>
                  <a:srgbClr val="3E606F"/>
                </a:solidFill>
                <a:latin typeface="Roboto"/>
                <a:ea typeface="Roboto"/>
                <a:cs typeface="Roboto"/>
                <a:sym typeface="Roboto"/>
              </a:defRPr>
            </a:lvl7pPr>
            <a:lvl8pPr lvl="7" algn="ctr" rtl="0">
              <a:lnSpc>
                <a:spcPct val="100000"/>
              </a:lnSpc>
              <a:spcBef>
                <a:spcPts val="0"/>
              </a:spcBef>
              <a:spcAft>
                <a:spcPts val="0"/>
              </a:spcAft>
              <a:buSzPts val="2800"/>
              <a:buFont typeface="Roboto"/>
              <a:buNone/>
              <a:defRPr>
                <a:solidFill>
                  <a:srgbClr val="3E606F"/>
                </a:solidFill>
                <a:latin typeface="Roboto"/>
                <a:ea typeface="Roboto"/>
                <a:cs typeface="Roboto"/>
                <a:sym typeface="Roboto"/>
              </a:defRPr>
            </a:lvl8pPr>
            <a:lvl9pPr lvl="8" algn="ctr" rtl="0">
              <a:lnSpc>
                <a:spcPct val="100000"/>
              </a:lnSpc>
              <a:spcBef>
                <a:spcPts val="0"/>
              </a:spcBef>
              <a:spcAft>
                <a:spcPts val="0"/>
              </a:spcAft>
              <a:buSzPts val="2800"/>
              <a:buFont typeface="Roboto"/>
              <a:buNone/>
              <a:defRPr>
                <a:solidFill>
                  <a:srgbClr val="3E606F"/>
                </a:solidFill>
                <a:latin typeface="Roboto"/>
                <a:ea typeface="Roboto"/>
                <a:cs typeface="Roboto"/>
                <a:sym typeface="Roboto"/>
              </a:defRPr>
            </a:lvl9pPr>
          </a:lstStyle>
          <a:p>
            <a:endParaRPr/>
          </a:p>
        </p:txBody>
      </p:sp>
    </p:spTree>
    <p:extLst>
      <p:ext uri="{BB962C8B-B14F-4D97-AF65-F5344CB8AC3E}">
        <p14:creationId xmlns:p14="http://schemas.microsoft.com/office/powerpoint/2010/main" val="2418441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AE8586-9BC4-4D30-B923-5CE26223DA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2EB53C7-A839-434D-B0E5-027E5545DC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312011-4C86-421B-BE2A-D8CD4CC84D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4C84BF-3AD6-45E5-BA83-71BCF9C6A9FC}" type="datetimeFigureOut">
              <a:rPr lang="en-US" smtClean="0"/>
              <a:t>8/23/2022</a:t>
            </a:fld>
            <a:endParaRPr lang="en-US"/>
          </a:p>
        </p:txBody>
      </p:sp>
      <p:sp>
        <p:nvSpPr>
          <p:cNvPr id="5" name="Footer Placeholder 4">
            <a:extLst>
              <a:ext uri="{FF2B5EF4-FFF2-40B4-BE49-F238E27FC236}">
                <a16:creationId xmlns:a16="http://schemas.microsoft.com/office/drawing/2014/main" id="{35162862-CE42-4E3D-9EB2-ED59DAAAA4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13BC4A8-A4E9-4C1B-9C10-35481F0FFC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FB030-41BC-4503-95DF-81E45BC182B7}" type="slidenum">
              <a:rPr lang="en-US" smtClean="0"/>
              <a:t>‹#›</a:t>
            </a:fld>
            <a:endParaRPr lang="en-US"/>
          </a:p>
        </p:txBody>
      </p:sp>
    </p:spTree>
    <p:extLst>
      <p:ext uri="{BB962C8B-B14F-4D97-AF65-F5344CB8AC3E}">
        <p14:creationId xmlns:p14="http://schemas.microsoft.com/office/powerpoint/2010/main" val="29807078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 id="2147483666" r:id="rId17"/>
    <p:sldLayoutId id="2147483667"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mailto:Laprisha@dwej.org" TargetMode="External"/><Relationship Id="rId1" Type="http://schemas.openxmlformats.org/officeDocument/2006/relationships/slideLayout" Target="../slideLayouts/slideLayout13.xml"/><Relationship Id="rId5" Type="http://schemas.openxmlformats.org/officeDocument/2006/relationships/hyperlink" Target="mailto:ebrandt@momscleanairforce.org" TargetMode="Externa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mailto:projectfoodnow@gmail.com" TargetMode="External"/><Relationship Id="rId1" Type="http://schemas.openxmlformats.org/officeDocument/2006/relationships/slideLayout" Target="../slideLayouts/slideLayout13.xml"/><Relationship Id="rId5" Type="http://schemas.openxmlformats.org/officeDocument/2006/relationships/hyperlink" Target="mailto:raicesverdespodcast@gmail.com" TargetMode="External"/><Relationship Id="rId4" Type="http://schemas.openxmlformats.org/officeDocument/2006/relationships/image" Target="../media/image11.jpg"/></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25.jpeg"/><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hyperlink" Target="https://native-land.ca/" TargetMode="External"/><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8.xml"/><Relationship Id="rId1" Type="http://schemas.openxmlformats.org/officeDocument/2006/relationships/video" Target="https://www.youtube.com/embed/FxymFYkiwQ0?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30.jpeg"/><Relationship Id="rId4" Type="http://schemas.openxmlformats.org/officeDocument/2006/relationships/hyperlink" Target="http://www.momscleanairforce.or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a:xfrm>
            <a:off x="1780532" y="5950677"/>
            <a:ext cx="5881253" cy="228600"/>
          </a:xfrm>
        </p:spPr>
        <p:txBody>
          <a:bodyPr/>
          <a:lstStyle/>
          <a:p>
            <a:r>
              <a:rPr lang="en-US" dirty="0"/>
              <a:t>Closed Captioning is available.</a:t>
            </a:r>
          </a:p>
        </p:txBody>
      </p:sp>
      <p:sp>
        <p:nvSpPr>
          <p:cNvPr id="3" name="Subtitle 2"/>
          <p:cNvSpPr>
            <a:spLocks noGrp="1"/>
          </p:cNvSpPr>
          <p:nvPr>
            <p:ph type="subTitle" idx="1"/>
          </p:nvPr>
        </p:nvSpPr>
        <p:spPr>
          <a:xfrm>
            <a:off x="1121771" y="5386229"/>
            <a:ext cx="5881253" cy="263704"/>
          </a:xfrm>
        </p:spPr>
        <p:txBody>
          <a:bodyPr/>
          <a:lstStyle/>
          <a:p>
            <a:r>
              <a:rPr lang="en-US" sz="1800" dirty="0"/>
              <a:t>August 17, 3:00 – 4:30 PM ET</a:t>
            </a:r>
          </a:p>
        </p:txBody>
      </p:sp>
      <p:sp>
        <p:nvSpPr>
          <p:cNvPr id="4" name="Title 3"/>
          <p:cNvSpPr>
            <a:spLocks noGrp="1"/>
          </p:cNvSpPr>
          <p:nvPr>
            <p:ph type="ctrTitle"/>
          </p:nvPr>
        </p:nvSpPr>
        <p:spPr>
          <a:xfrm>
            <a:off x="540773" y="195431"/>
            <a:ext cx="11120770" cy="1392335"/>
          </a:xfrm>
        </p:spPr>
        <p:txBody>
          <a:bodyPr>
            <a:normAutofit/>
          </a:bodyPr>
          <a:lstStyle/>
          <a:p>
            <a:pPr algn="ctr">
              <a:lnSpc>
                <a:spcPct val="100000"/>
              </a:lnSpc>
              <a:spcBef>
                <a:spcPts val="600"/>
              </a:spcBef>
            </a:pPr>
            <a:r>
              <a:rPr lang="en-US" sz="5400" b="1" dirty="0"/>
              <a:t>AMPLIFY YOUR STORY</a:t>
            </a:r>
            <a:endParaRPr lang="en-US" b="1" dirty="0"/>
          </a:p>
        </p:txBody>
      </p:sp>
      <p:sp>
        <p:nvSpPr>
          <p:cNvPr id="5" name="Text Placeholder 4"/>
          <p:cNvSpPr>
            <a:spLocks noGrp="1"/>
          </p:cNvSpPr>
          <p:nvPr>
            <p:ph type="body" sz="quarter" idx="14"/>
          </p:nvPr>
        </p:nvSpPr>
        <p:spPr>
          <a:xfrm>
            <a:off x="1780532" y="6193499"/>
            <a:ext cx="5080000" cy="304800"/>
          </a:xfrm>
        </p:spPr>
        <p:txBody>
          <a:bodyPr/>
          <a:lstStyle/>
          <a:p>
            <a:r>
              <a:rPr lang="en-US" dirty="0"/>
              <a:t>Spanish interpretation is available.</a:t>
            </a:r>
          </a:p>
        </p:txBody>
      </p:sp>
      <p:pic>
        <p:nvPicPr>
          <p:cNvPr id="1026" name="Picture 2" descr="EJ_LOGO">
            <a:extLst>
              <a:ext uri="{FF2B5EF4-FFF2-40B4-BE49-F238E27FC236}">
                <a16:creationId xmlns:a16="http://schemas.microsoft.com/office/drawing/2014/main" id="{4F78E4C8-F3C5-491A-AC74-2D7AE96EE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773" y="2029849"/>
            <a:ext cx="4925962" cy="213476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49FF9FF-7D82-4026-8321-6FBB5C9E26F2}"/>
              </a:ext>
            </a:extLst>
          </p:cNvPr>
          <p:cNvSpPr txBox="1"/>
          <p:nvPr/>
        </p:nvSpPr>
        <p:spPr>
          <a:xfrm>
            <a:off x="5751871" y="2285464"/>
            <a:ext cx="6597445" cy="1446550"/>
          </a:xfrm>
          <a:prstGeom prst="rect">
            <a:avLst/>
          </a:prstGeom>
          <a:noFill/>
        </p:spPr>
        <p:txBody>
          <a:bodyPr wrap="square" rtlCol="0">
            <a:spAutoFit/>
          </a:bodyPr>
          <a:lstStyle/>
          <a:p>
            <a:r>
              <a:rPr lang="en-US" sz="4400" dirty="0">
                <a:solidFill>
                  <a:schemeClr val="bg1"/>
                </a:solidFill>
                <a:latin typeface="Arial" panose="020B0604020202020204" pitchFamily="34" charset="0"/>
                <a:cs typeface="Arial" panose="020B0604020202020204" pitchFamily="34" charset="0"/>
              </a:rPr>
              <a:t>Environmental Justice Storytelling &amp; Sharing</a:t>
            </a:r>
          </a:p>
        </p:txBody>
      </p:sp>
      <p:sp>
        <p:nvSpPr>
          <p:cNvPr id="8" name="TextBox 7">
            <a:extLst>
              <a:ext uri="{FF2B5EF4-FFF2-40B4-BE49-F238E27FC236}">
                <a16:creationId xmlns:a16="http://schemas.microsoft.com/office/drawing/2014/main" id="{D8EDF85B-11B4-448F-BDFC-53170B18DCFD}"/>
              </a:ext>
            </a:extLst>
          </p:cNvPr>
          <p:cNvSpPr txBox="1"/>
          <p:nvPr/>
        </p:nvSpPr>
        <p:spPr>
          <a:xfrm>
            <a:off x="442451" y="4131600"/>
            <a:ext cx="2310581" cy="230832"/>
          </a:xfrm>
          <a:prstGeom prst="rect">
            <a:avLst/>
          </a:prstGeom>
          <a:noFill/>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Image: Sierra Club</a:t>
            </a:r>
          </a:p>
        </p:txBody>
      </p:sp>
    </p:spTree>
    <p:extLst>
      <p:ext uri="{BB962C8B-B14F-4D97-AF65-F5344CB8AC3E}">
        <p14:creationId xmlns:p14="http://schemas.microsoft.com/office/powerpoint/2010/main" val="3272596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4"/>
          </p:nvPr>
        </p:nvSpPr>
        <p:spPr/>
        <p:txBody>
          <a:bodyPr>
            <a:normAutofit/>
          </a:bodyPr>
          <a:lstStyle/>
          <a:p>
            <a:r>
              <a:rPr lang="en-US" sz="3200" b="1" dirty="0"/>
              <a:t>MODERATOR</a:t>
            </a:r>
          </a:p>
        </p:txBody>
      </p:sp>
      <p:sp>
        <p:nvSpPr>
          <p:cNvPr id="7" name="Text Placeholder 6"/>
          <p:cNvSpPr>
            <a:spLocks noGrp="1"/>
          </p:cNvSpPr>
          <p:nvPr>
            <p:ph type="body" sz="quarter" idx="15"/>
          </p:nvPr>
        </p:nvSpPr>
        <p:spPr>
          <a:xfrm>
            <a:off x="4104968" y="2711245"/>
            <a:ext cx="7894608" cy="2362200"/>
          </a:xfrm>
        </p:spPr>
        <p:txBody>
          <a:bodyPr/>
          <a:lstStyle/>
          <a:p>
            <a:pPr marL="0" indent="0"/>
            <a:r>
              <a:rPr lang="en-US" b="1" dirty="0"/>
              <a:t>Victoria Bortfeld, MPH</a:t>
            </a:r>
          </a:p>
          <a:p>
            <a:pPr marL="0" indent="0"/>
            <a:r>
              <a:rPr lang="en-US" sz="2400" dirty="0"/>
              <a:t>Program Manager, Environmental Health</a:t>
            </a:r>
          </a:p>
          <a:p>
            <a:pPr marL="0" indent="0"/>
            <a:r>
              <a:rPr lang="en-US" sz="2400" dirty="0"/>
              <a:t>APHA</a:t>
            </a:r>
          </a:p>
          <a:p>
            <a:pPr marL="0" indent="0"/>
            <a:endParaRPr lang="en-US" dirty="0"/>
          </a:p>
        </p:txBody>
      </p:sp>
      <p:pic>
        <p:nvPicPr>
          <p:cNvPr id="2050" name="Picture 2">
            <a:extLst>
              <a:ext uri="{FF2B5EF4-FFF2-40B4-BE49-F238E27FC236}">
                <a16:creationId xmlns:a16="http://schemas.microsoft.com/office/drawing/2014/main" id="{BE1CBF53-73F7-469E-9712-5484A360E1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3913" y="2283040"/>
            <a:ext cx="1880900" cy="2103492"/>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75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p:cNvSpPr>
            <a:spLocks noGrp="1"/>
          </p:cNvSpPr>
          <p:nvPr>
            <p:ph type="body" sz="quarter" idx="14"/>
          </p:nvPr>
        </p:nvSpPr>
        <p:spPr/>
        <p:txBody>
          <a:bodyPr>
            <a:normAutofit fontScale="92500"/>
          </a:bodyPr>
          <a:lstStyle/>
          <a:p>
            <a:r>
              <a:rPr lang="en-US" sz="3200" b="1" dirty="0"/>
              <a:t>PRESENTERS</a:t>
            </a:r>
          </a:p>
        </p:txBody>
      </p:sp>
      <p:sp>
        <p:nvSpPr>
          <p:cNvPr id="10" name="Text Placeholder 8">
            <a:extLst>
              <a:ext uri="{FF2B5EF4-FFF2-40B4-BE49-F238E27FC236}">
                <a16:creationId xmlns:a16="http://schemas.microsoft.com/office/drawing/2014/main" id="{834D162A-7649-4A9C-B7DF-E2DD5C89A98B}"/>
              </a:ext>
            </a:extLst>
          </p:cNvPr>
          <p:cNvSpPr txBox="1">
            <a:spLocks/>
          </p:cNvSpPr>
          <p:nvPr/>
        </p:nvSpPr>
        <p:spPr>
          <a:xfrm>
            <a:off x="3168427" y="2559162"/>
            <a:ext cx="2699446" cy="23622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baseline="0">
                <a:solidFill>
                  <a:schemeClr val="bg1"/>
                </a:solidFill>
                <a:latin typeface="Arial" pitchFamily="34" charset="0"/>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r>
              <a:rPr lang="en-US" sz="2400" b="1" dirty="0"/>
              <a:t>Laprisha Daniels</a:t>
            </a:r>
          </a:p>
          <a:p>
            <a:pPr marL="0" indent="0"/>
            <a:r>
              <a:rPr lang="en-US" sz="2000" i="1" dirty="0"/>
              <a:t>Executive Director</a:t>
            </a:r>
          </a:p>
          <a:p>
            <a:pPr marL="0" indent="0"/>
            <a:r>
              <a:rPr lang="en-US" sz="2000" dirty="0"/>
              <a:t>Detroiters Working for Environmental Justice (DWEJ)</a:t>
            </a:r>
          </a:p>
          <a:p>
            <a:pPr marL="0" indent="0"/>
            <a:r>
              <a:rPr lang="en-US" sz="2000" dirty="0">
                <a:hlinkClick r:id="rId2">
                  <a:extLst>
                    <a:ext uri="{A12FA001-AC4F-418D-AE19-62706E023703}">
                      <ahyp:hlinkClr xmlns:ahyp="http://schemas.microsoft.com/office/drawing/2018/hyperlinkcolor" val="tx"/>
                    </a:ext>
                  </a:extLst>
                </a:hlinkClick>
              </a:rPr>
              <a:t>Laprisha@dwej.org</a:t>
            </a:r>
            <a:r>
              <a:rPr lang="en-US" sz="2000" dirty="0"/>
              <a:t> </a:t>
            </a:r>
          </a:p>
          <a:p>
            <a:pPr marL="0" indent="0"/>
            <a:endParaRPr lang="en-US" b="1" i="1" dirty="0"/>
          </a:p>
        </p:txBody>
      </p:sp>
      <p:pic>
        <p:nvPicPr>
          <p:cNvPr id="5" name="Picture 4" descr="A person with the arms crossed&#10;&#10;Description automatically generated with low confidence">
            <a:extLst>
              <a:ext uri="{FF2B5EF4-FFF2-40B4-BE49-F238E27FC236}">
                <a16:creationId xmlns:a16="http://schemas.microsoft.com/office/drawing/2014/main" id="{D975CD5C-D5FD-4454-B1CB-1DAAE04969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924" y="1995348"/>
            <a:ext cx="2436301" cy="2867302"/>
          </a:xfrm>
          <a:prstGeom prst="rect">
            <a:avLst/>
          </a:prstGeom>
          <a:ln>
            <a:solidFill>
              <a:schemeClr val="tx1"/>
            </a:solidFill>
          </a:ln>
        </p:spPr>
      </p:pic>
      <p:pic>
        <p:nvPicPr>
          <p:cNvPr id="7" name="Picture 6" descr="A person in a red shirt&#10;&#10;Description automatically generated with medium confidence">
            <a:extLst>
              <a:ext uri="{FF2B5EF4-FFF2-40B4-BE49-F238E27FC236}">
                <a16:creationId xmlns:a16="http://schemas.microsoft.com/office/drawing/2014/main" id="{9986A83E-CBD9-459E-9DBE-D2D5DD2222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6075" y="2435176"/>
            <a:ext cx="2610147" cy="1739673"/>
          </a:xfrm>
          <a:prstGeom prst="rect">
            <a:avLst/>
          </a:prstGeom>
          <a:ln w="9525">
            <a:solidFill>
              <a:schemeClr val="tx1"/>
            </a:solidFill>
          </a:ln>
        </p:spPr>
      </p:pic>
      <p:sp>
        <p:nvSpPr>
          <p:cNvPr id="11" name="Text Placeholder 8">
            <a:extLst>
              <a:ext uri="{FF2B5EF4-FFF2-40B4-BE49-F238E27FC236}">
                <a16:creationId xmlns:a16="http://schemas.microsoft.com/office/drawing/2014/main" id="{052F8BD7-14A4-4A58-979F-87440CE43502}"/>
              </a:ext>
            </a:extLst>
          </p:cNvPr>
          <p:cNvSpPr txBox="1">
            <a:spLocks/>
          </p:cNvSpPr>
          <p:nvPr/>
        </p:nvSpPr>
        <p:spPr>
          <a:xfrm>
            <a:off x="9148424" y="2673628"/>
            <a:ext cx="3043576" cy="23622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baseline="0">
                <a:solidFill>
                  <a:schemeClr val="bg1"/>
                </a:solidFill>
                <a:latin typeface="Arial" pitchFamily="34" charset="0"/>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r>
              <a:rPr lang="en-US" sz="2400" b="1" dirty="0"/>
              <a:t>Elizabeth Brandt</a:t>
            </a:r>
          </a:p>
          <a:p>
            <a:pPr marL="0" indent="0"/>
            <a:r>
              <a:rPr lang="en-US" sz="2000" i="1" dirty="0"/>
              <a:t>National Field Manager</a:t>
            </a:r>
          </a:p>
          <a:p>
            <a:pPr marL="0" indent="0"/>
            <a:r>
              <a:rPr lang="en-US" sz="2000" dirty="0"/>
              <a:t>Moms Clean Air Force</a:t>
            </a:r>
          </a:p>
          <a:p>
            <a:pPr marL="0" indent="0"/>
            <a:r>
              <a:rPr lang="en-US" sz="2000" dirty="0">
                <a:hlinkClick r:id="rId5">
                  <a:extLst>
                    <a:ext uri="{A12FA001-AC4F-418D-AE19-62706E023703}">
                      <ahyp:hlinkClr xmlns:ahyp="http://schemas.microsoft.com/office/drawing/2018/hyperlinkcolor" val="tx"/>
                    </a:ext>
                  </a:extLst>
                </a:hlinkClick>
              </a:rPr>
              <a:t>ebrandt@momscleanairforce.org</a:t>
            </a:r>
            <a:r>
              <a:rPr lang="en-US" sz="2000" dirty="0"/>
              <a:t> </a:t>
            </a:r>
          </a:p>
          <a:p>
            <a:pPr marL="0" indent="0"/>
            <a:endParaRPr lang="en-US" b="1" i="1" dirty="0"/>
          </a:p>
        </p:txBody>
      </p:sp>
    </p:spTree>
    <p:extLst>
      <p:ext uri="{BB962C8B-B14F-4D97-AF65-F5344CB8AC3E}">
        <p14:creationId xmlns:p14="http://schemas.microsoft.com/office/powerpoint/2010/main" val="4283077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p:cNvSpPr>
            <a:spLocks noGrp="1"/>
          </p:cNvSpPr>
          <p:nvPr>
            <p:ph type="body" sz="quarter" idx="14"/>
          </p:nvPr>
        </p:nvSpPr>
        <p:spPr/>
        <p:txBody>
          <a:bodyPr>
            <a:normAutofit fontScale="92500"/>
          </a:bodyPr>
          <a:lstStyle/>
          <a:p>
            <a:r>
              <a:rPr lang="en-US" sz="3200" b="1" dirty="0"/>
              <a:t>PRESENTERS</a:t>
            </a:r>
          </a:p>
        </p:txBody>
      </p:sp>
      <p:sp>
        <p:nvSpPr>
          <p:cNvPr id="4" name="Text Placeholder 8">
            <a:extLst>
              <a:ext uri="{FF2B5EF4-FFF2-40B4-BE49-F238E27FC236}">
                <a16:creationId xmlns:a16="http://schemas.microsoft.com/office/drawing/2014/main" id="{D0951F2F-D33C-4EC3-9ACD-18F35BF2DCBF}"/>
              </a:ext>
            </a:extLst>
          </p:cNvPr>
          <p:cNvSpPr txBox="1">
            <a:spLocks/>
          </p:cNvSpPr>
          <p:nvPr/>
        </p:nvSpPr>
        <p:spPr>
          <a:xfrm>
            <a:off x="2796962" y="2725332"/>
            <a:ext cx="3495680" cy="23622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None/>
              <a:defRPr sz="2800" kern="1200" baseline="0">
                <a:solidFill>
                  <a:schemeClr val="bg1"/>
                </a:solidFill>
                <a:latin typeface="Arial" pitchFamily="34" charset="0"/>
                <a:ea typeface="+mn-ea"/>
                <a:cs typeface="Arial"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r>
              <a:rPr lang="en-US" sz="2400" b="1" dirty="0"/>
              <a:t>Dr. P </a:t>
            </a:r>
            <a:r>
              <a:rPr lang="en-US" sz="2400" b="1" dirty="0" err="1"/>
              <a:t>Qasimah</a:t>
            </a:r>
            <a:r>
              <a:rPr lang="en-US" sz="2400" b="1" dirty="0"/>
              <a:t> Boston</a:t>
            </a:r>
          </a:p>
          <a:p>
            <a:pPr marL="0" indent="0"/>
            <a:r>
              <a:rPr lang="en-US" sz="2000" i="1" dirty="0"/>
              <a:t>Co-Founder</a:t>
            </a:r>
          </a:p>
          <a:p>
            <a:pPr marL="0" indent="0"/>
            <a:r>
              <a:rPr lang="en-US" sz="2000" dirty="0"/>
              <a:t>Tallahassee Food Network</a:t>
            </a:r>
          </a:p>
          <a:p>
            <a:pPr marL="0" indent="0"/>
            <a:r>
              <a:rPr lang="en-US" sz="2000" dirty="0">
                <a:hlinkClick r:id="rId2">
                  <a:extLst>
                    <a:ext uri="{A12FA001-AC4F-418D-AE19-62706E023703}">
                      <ahyp:hlinkClr xmlns:ahyp="http://schemas.microsoft.com/office/drawing/2018/hyperlinkcolor" val="tx"/>
                    </a:ext>
                  </a:extLst>
                </a:hlinkClick>
              </a:rPr>
              <a:t>projectfoodnow@gmail.com</a:t>
            </a:r>
            <a:r>
              <a:rPr lang="en-US" sz="2000" dirty="0"/>
              <a:t> </a:t>
            </a:r>
          </a:p>
          <a:p>
            <a:pPr marL="0" indent="0"/>
            <a:endParaRPr lang="en-US" b="1" i="1" dirty="0"/>
          </a:p>
        </p:txBody>
      </p:sp>
      <p:pic>
        <p:nvPicPr>
          <p:cNvPr id="6" name="Picture 5" descr="A picture containing indoor, person&#10;&#10;Description automatically generated">
            <a:extLst>
              <a:ext uri="{FF2B5EF4-FFF2-40B4-BE49-F238E27FC236}">
                <a16:creationId xmlns:a16="http://schemas.microsoft.com/office/drawing/2014/main" id="{CA51C3CE-0FF4-456A-AB0A-F8271D1510A0}"/>
              </a:ext>
            </a:extLst>
          </p:cNvPr>
          <p:cNvPicPr/>
          <p:nvPr/>
        </p:nvPicPr>
        <p:blipFill>
          <a:blip r:embed="rId3" cstate="print">
            <a:extLst>
              <a:ext uri="{28A0092B-C50C-407E-A947-70E740481C1C}">
                <a14:useLocalDpi xmlns:a14="http://schemas.microsoft.com/office/drawing/2010/main" val="0"/>
              </a:ext>
            </a:extLst>
          </a:blip>
          <a:stretch>
            <a:fillRect/>
          </a:stretch>
        </p:blipFill>
        <p:spPr>
          <a:xfrm rot="5400000">
            <a:off x="139710" y="2471035"/>
            <a:ext cx="2768979" cy="1915930"/>
          </a:xfrm>
          <a:prstGeom prst="rect">
            <a:avLst/>
          </a:prstGeom>
          <a:ln>
            <a:solidFill>
              <a:schemeClr val="tx1"/>
            </a:solidFill>
          </a:ln>
        </p:spPr>
      </p:pic>
      <p:pic>
        <p:nvPicPr>
          <p:cNvPr id="9" name="Picture 8" descr="A picture containing outdoor, person, grass, standing&#10;&#10;Description automatically generated">
            <a:extLst>
              <a:ext uri="{FF2B5EF4-FFF2-40B4-BE49-F238E27FC236}">
                <a16:creationId xmlns:a16="http://schemas.microsoft.com/office/drawing/2014/main" id="{429D005A-08E0-494F-9B57-131928A4EA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7437" y="2044510"/>
            <a:ext cx="1915931" cy="2768978"/>
          </a:xfrm>
          <a:prstGeom prst="rect">
            <a:avLst/>
          </a:prstGeom>
          <a:ln>
            <a:solidFill>
              <a:schemeClr val="tx1"/>
            </a:solidFill>
          </a:ln>
        </p:spPr>
      </p:pic>
      <p:sp>
        <p:nvSpPr>
          <p:cNvPr id="10" name="Text Placeholder 8">
            <a:extLst>
              <a:ext uri="{FF2B5EF4-FFF2-40B4-BE49-F238E27FC236}">
                <a16:creationId xmlns:a16="http://schemas.microsoft.com/office/drawing/2014/main" id="{0787BCFA-CDCB-4EB1-9FCE-AE1586B1B88E}"/>
              </a:ext>
            </a:extLst>
          </p:cNvPr>
          <p:cNvSpPr>
            <a:spLocks noGrp="1"/>
          </p:cNvSpPr>
          <p:nvPr>
            <p:ph type="body" sz="quarter" idx="15"/>
          </p:nvPr>
        </p:nvSpPr>
        <p:spPr>
          <a:xfrm>
            <a:off x="9068188" y="2725332"/>
            <a:ext cx="2699447" cy="2362200"/>
          </a:xfrm>
        </p:spPr>
        <p:txBody>
          <a:bodyPr>
            <a:normAutofit/>
          </a:bodyPr>
          <a:lstStyle/>
          <a:p>
            <a:pPr marL="0" indent="0"/>
            <a:r>
              <a:rPr lang="en-US" sz="2400" b="1" dirty="0"/>
              <a:t>Samara Almonte</a:t>
            </a:r>
          </a:p>
          <a:p>
            <a:pPr marL="0" indent="0"/>
            <a:r>
              <a:rPr lang="en-US" sz="2000" i="1" dirty="0"/>
              <a:t>Executive Producer</a:t>
            </a:r>
          </a:p>
          <a:p>
            <a:pPr marL="0" indent="0"/>
            <a:r>
              <a:rPr lang="en-US" sz="2000" dirty="0"/>
              <a:t>Raíces Verdes</a:t>
            </a:r>
          </a:p>
          <a:p>
            <a:pPr marL="0" indent="0"/>
            <a:r>
              <a:rPr lang="en-US" sz="2000" dirty="0">
                <a:hlinkClick r:id="rId5">
                  <a:extLst>
                    <a:ext uri="{A12FA001-AC4F-418D-AE19-62706E023703}">
                      <ahyp:hlinkClr xmlns:ahyp="http://schemas.microsoft.com/office/drawing/2018/hyperlinkcolor" val="tx"/>
                    </a:ext>
                  </a:extLst>
                </a:hlinkClick>
              </a:rPr>
              <a:t>raicesverdespodcast@gmail.com</a:t>
            </a:r>
            <a:r>
              <a:rPr lang="en-US" sz="2000" dirty="0"/>
              <a:t> </a:t>
            </a:r>
          </a:p>
          <a:p>
            <a:pPr marL="0" indent="0"/>
            <a:endParaRPr lang="en-US" b="1" i="1" dirty="0"/>
          </a:p>
        </p:txBody>
      </p:sp>
    </p:spTree>
    <p:extLst>
      <p:ext uri="{BB962C8B-B14F-4D97-AF65-F5344CB8AC3E}">
        <p14:creationId xmlns:p14="http://schemas.microsoft.com/office/powerpoint/2010/main" val="3724730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694B5-74FB-7939-A793-813FF1F9EDA6}"/>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D92697E5-A159-B327-F051-DFDA6CFECFC8}"/>
              </a:ext>
            </a:extLst>
          </p:cNvPr>
          <p:cNvSpPr>
            <a:spLocks noGrp="1"/>
          </p:cNvSpPr>
          <p:nvPr>
            <p:ph type="subTitle" idx="1"/>
          </p:nvPr>
        </p:nvSpPr>
        <p:spPr/>
        <p:txBody>
          <a:bodyPr/>
          <a:lstStyle/>
          <a:p>
            <a:endParaRPr lang="en-US"/>
          </a:p>
        </p:txBody>
      </p:sp>
      <p:pic>
        <p:nvPicPr>
          <p:cNvPr id="6" name="Picture 5" descr="A picture containing diagram&#10;&#10;Description automatically generated">
            <a:extLst>
              <a:ext uri="{FF2B5EF4-FFF2-40B4-BE49-F238E27FC236}">
                <a16:creationId xmlns:a16="http://schemas.microsoft.com/office/drawing/2014/main" id="{C0962C39-D3B3-A8B7-94A0-88290DEB7597}"/>
              </a:ext>
            </a:extLst>
          </p:cNvPr>
          <p:cNvPicPr>
            <a:picLocks noChangeAspect="1"/>
          </p:cNvPicPr>
          <p:nvPr/>
        </p:nvPicPr>
        <p:blipFill>
          <a:blip r:embed="rId2"/>
          <a:stretch>
            <a:fillRect/>
          </a:stretch>
        </p:blipFill>
        <p:spPr>
          <a:xfrm>
            <a:off x="-1" y="0"/>
            <a:ext cx="12277223" cy="6810723"/>
          </a:xfrm>
          <a:prstGeom prst="rect">
            <a:avLst/>
          </a:prstGeom>
        </p:spPr>
      </p:pic>
    </p:spTree>
    <p:extLst>
      <p:ext uri="{BB962C8B-B14F-4D97-AF65-F5344CB8AC3E}">
        <p14:creationId xmlns:p14="http://schemas.microsoft.com/office/powerpoint/2010/main" val="393585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morikeba.kouyate.mov" descr="morikeba.kouyate.mov">
            <a:hlinkClick r:id="" action="ppaction://media"/>
            <a:extLst>
              <a:ext uri="{FF2B5EF4-FFF2-40B4-BE49-F238E27FC236}">
                <a16:creationId xmlns:a16="http://schemas.microsoft.com/office/drawing/2014/main" id="{E758ACEC-C216-90C7-365E-454DDE46094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070854" y="1201003"/>
            <a:ext cx="2310735" cy="4107976"/>
          </a:xfrm>
          <a:prstGeom prst="rect">
            <a:avLst/>
          </a:prstGeom>
        </p:spPr>
      </p:pic>
    </p:spTree>
    <p:extLst>
      <p:ext uri="{BB962C8B-B14F-4D97-AF65-F5344CB8AC3E}">
        <p14:creationId xmlns:p14="http://schemas.microsoft.com/office/powerpoint/2010/main" val="343260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8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Chart, bubble chart&#10;&#10;Description automatically generated">
            <a:extLst>
              <a:ext uri="{FF2B5EF4-FFF2-40B4-BE49-F238E27FC236}">
                <a16:creationId xmlns:a16="http://schemas.microsoft.com/office/drawing/2014/main" id="{2DEE693E-269C-46F4-AB52-2CB85D878208}"/>
              </a:ext>
            </a:extLst>
          </p:cNvPr>
          <p:cNvPicPr>
            <a:picLocks noGrp="1" noChangeAspect="1"/>
          </p:cNvPicPr>
          <p:nvPr>
            <p:ph idx="1"/>
          </p:nvPr>
        </p:nvPicPr>
        <p:blipFill rotWithShape="1">
          <a:blip r:embed="rId2"/>
          <a:srcRect t="461"/>
          <a:stretch/>
        </p:blipFill>
        <p:spPr>
          <a:xfrm>
            <a:off x="20" y="1282"/>
            <a:ext cx="12191980" cy="6856718"/>
          </a:xfrm>
          <a:prstGeom prst="rect">
            <a:avLst/>
          </a:prstGeom>
        </p:spPr>
      </p:pic>
    </p:spTree>
    <p:extLst>
      <p:ext uri="{BB962C8B-B14F-4D97-AF65-F5344CB8AC3E}">
        <p14:creationId xmlns:p14="http://schemas.microsoft.com/office/powerpoint/2010/main" val="999242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ompany name&#10;&#10;Description automatically generated with medium confidence">
            <a:extLst>
              <a:ext uri="{FF2B5EF4-FFF2-40B4-BE49-F238E27FC236}">
                <a16:creationId xmlns:a16="http://schemas.microsoft.com/office/drawing/2014/main" id="{B1BD0E77-0881-6CF3-A4AC-152F47D018F9}"/>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1365443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Chart, bubble chart&#10;&#10;Description automatically generated">
            <a:extLst>
              <a:ext uri="{FF2B5EF4-FFF2-40B4-BE49-F238E27FC236}">
                <a16:creationId xmlns:a16="http://schemas.microsoft.com/office/drawing/2014/main" id="{DEDEFBA4-3F10-FDAA-E6EC-FB0B4792BCB4}"/>
              </a:ext>
            </a:extLst>
          </p:cNvPr>
          <p:cNvPicPr>
            <a:picLocks noGrp="1" noChangeAspect="1"/>
          </p:cNvPicPr>
          <p:nvPr>
            <p:ph idx="1"/>
          </p:nvPr>
        </p:nvPicPr>
        <p:blipFill rotWithShape="1">
          <a:blip r:embed="rId2"/>
          <a:srcRect b="1334"/>
          <a:stretch/>
        </p:blipFill>
        <p:spPr>
          <a:xfrm>
            <a:off x="20" y="1282"/>
            <a:ext cx="12191980" cy="6856718"/>
          </a:xfrm>
          <a:prstGeom prst="rect">
            <a:avLst/>
          </a:prstGeom>
        </p:spPr>
      </p:pic>
    </p:spTree>
    <p:extLst>
      <p:ext uri="{BB962C8B-B14F-4D97-AF65-F5344CB8AC3E}">
        <p14:creationId xmlns:p14="http://schemas.microsoft.com/office/powerpoint/2010/main" val="2851117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A837D7-B5CA-ECFD-87BE-0636166043A1}"/>
              </a:ext>
            </a:extLst>
          </p:cNvPr>
          <p:cNvSpPr>
            <a:spLocks noGrp="1"/>
          </p:cNvSpPr>
          <p:nvPr>
            <p:ph type="title"/>
          </p:nvPr>
        </p:nvSpPr>
        <p:spPr>
          <a:xfrm>
            <a:off x="686834" y="1153572"/>
            <a:ext cx="3200400" cy="4461163"/>
          </a:xfrm>
        </p:spPr>
        <p:txBody>
          <a:bodyPr>
            <a:normAutofit/>
          </a:bodyPr>
          <a:lstStyle/>
          <a:p>
            <a:r>
              <a:rPr lang="en-US" b="1" dirty="0">
                <a:solidFill>
                  <a:srgbClr val="FFFFFF"/>
                </a:solidFill>
                <a:latin typeface="Arial Narrow" panose="020B0604020202020204" pitchFamily="34" charset="0"/>
                <a:cs typeface="Arial Narrow" panose="020B0604020202020204" pitchFamily="34" charset="0"/>
              </a:rPr>
              <a:t>60 year old woman shares:</a:t>
            </a:r>
            <a:endParaRPr lang="en-US" b="1">
              <a:solidFill>
                <a:srgbClr val="FFFFFF"/>
              </a:solidFill>
              <a:latin typeface="Arial Narrow" panose="020B0604020202020204" pitchFamily="34" charset="0"/>
              <a:cs typeface="Arial Narrow"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F43582-14D8-0748-4DBC-7DD16EC4C762}"/>
              </a:ext>
            </a:extLst>
          </p:cNvPr>
          <p:cNvSpPr>
            <a:spLocks noGrp="1"/>
          </p:cNvSpPr>
          <p:nvPr>
            <p:ph idx="1"/>
          </p:nvPr>
        </p:nvSpPr>
        <p:spPr>
          <a:xfrm>
            <a:off x="4447308" y="591344"/>
            <a:ext cx="6906491" cy="5585619"/>
          </a:xfrm>
        </p:spPr>
        <p:txBody>
          <a:bodyPr anchor="ctr">
            <a:normAutofit/>
          </a:bodyPr>
          <a:lstStyle/>
          <a:p>
            <a:pPr marL="0" indent="0">
              <a:spcBef>
                <a:spcPts val="0"/>
              </a:spcBef>
              <a:spcAft>
                <a:spcPts val="600"/>
              </a:spcAft>
              <a:buNone/>
            </a:pPr>
            <a:r>
              <a:rPr lang="en-US" dirty="0">
                <a:latin typeface="Arial Narrow" panose="020B0604020202020204" pitchFamily="34" charset="0"/>
                <a:cs typeface="Arial Narrow" panose="020B0604020202020204" pitchFamily="34" charset="0"/>
              </a:rPr>
              <a:t>“I grew up in Madison thinking we were rich.  When I became an adult, I realized we were poor moneywise. And that we were rich Community wise.  My parents and community made sure the children had what we needed to thrive.  We had clothes and food prepared by my mom and fellowship.  I am still connected to my friends and community since childhood. I never knew I was poor.”</a:t>
            </a:r>
            <a:endParaRPr lang="en-US">
              <a:latin typeface="Arial Narrow" panose="020B0604020202020204" pitchFamily="34" charset="0"/>
              <a:cs typeface="Arial Narrow" panose="020B0604020202020204" pitchFamily="34" charset="0"/>
            </a:endParaRPr>
          </a:p>
        </p:txBody>
      </p:sp>
    </p:spTree>
    <p:extLst>
      <p:ext uri="{BB962C8B-B14F-4D97-AF65-F5344CB8AC3E}">
        <p14:creationId xmlns:p14="http://schemas.microsoft.com/office/powerpoint/2010/main" val="3912586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Food Family Fun.mp4" descr="Food Family Fun.mp4">
            <a:hlinkClick r:id="" action="ppaction://media"/>
            <a:extLst>
              <a:ext uri="{FF2B5EF4-FFF2-40B4-BE49-F238E27FC236}">
                <a16:creationId xmlns:a16="http://schemas.microsoft.com/office/drawing/2014/main" id="{8B46276B-4ED5-D44B-E97C-9D1C356FA94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841844" y="1913779"/>
            <a:ext cx="4768755" cy="2682423"/>
          </a:xfrm>
          <a:prstGeom prst="rect">
            <a:avLst/>
          </a:prstGeom>
        </p:spPr>
      </p:pic>
    </p:spTree>
    <p:extLst>
      <p:ext uri="{BB962C8B-B14F-4D97-AF65-F5344CB8AC3E}">
        <p14:creationId xmlns:p14="http://schemas.microsoft.com/office/powerpoint/2010/main" val="276349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0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MFN Dr. P. Qasimah Boston-short testimonial 30s.mp4" descr="MFN Dr. P. Qasimah Boston-short testimonial 30s.mp4">
            <a:hlinkClick r:id="" action="ppaction://media"/>
            <a:extLst>
              <a:ext uri="{FF2B5EF4-FFF2-40B4-BE49-F238E27FC236}">
                <a16:creationId xmlns:a16="http://schemas.microsoft.com/office/drawing/2014/main" id="{1032BB23-4219-85F6-746D-1D2F4B21EB4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841844" y="1913779"/>
            <a:ext cx="4768755" cy="2682423"/>
          </a:xfrm>
          <a:prstGeom prst="rect">
            <a:avLst/>
          </a:prstGeom>
        </p:spPr>
      </p:pic>
    </p:spTree>
    <p:extLst>
      <p:ext uri="{BB962C8B-B14F-4D97-AF65-F5344CB8AC3E}">
        <p14:creationId xmlns:p14="http://schemas.microsoft.com/office/powerpoint/2010/main" val="2120450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6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art, bubble chart&#10;&#10;Description automatically generated">
            <a:extLst>
              <a:ext uri="{FF2B5EF4-FFF2-40B4-BE49-F238E27FC236}">
                <a16:creationId xmlns:a16="http://schemas.microsoft.com/office/drawing/2014/main" id="{3480AAFE-EC51-C21B-9D42-ADD141BEC56A}"/>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209024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Baba_Olusegun.mov" descr="Baba_Olusegun.mov">
            <a:hlinkClick r:id="" action="ppaction://media"/>
            <a:extLst>
              <a:ext uri="{FF2B5EF4-FFF2-40B4-BE49-F238E27FC236}">
                <a16:creationId xmlns:a16="http://schemas.microsoft.com/office/drawing/2014/main" id="{EBFD9034-668D-9777-E141-50D864D9C63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841844" y="1913779"/>
            <a:ext cx="4768755" cy="2682423"/>
          </a:xfrm>
          <a:prstGeom prst="rect">
            <a:avLst/>
          </a:prstGeom>
        </p:spPr>
      </p:pic>
    </p:spTree>
    <p:extLst>
      <p:ext uri="{BB962C8B-B14F-4D97-AF65-F5344CB8AC3E}">
        <p14:creationId xmlns:p14="http://schemas.microsoft.com/office/powerpoint/2010/main" val="16277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8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35"/>
          <p:cNvSpPr txBox="1">
            <a:spLocks noGrp="1"/>
          </p:cNvSpPr>
          <p:nvPr>
            <p:ph type="title"/>
          </p:nvPr>
        </p:nvSpPr>
        <p:spPr>
          <a:xfrm>
            <a:off x="2591230" y="386964"/>
            <a:ext cx="9065109" cy="763600"/>
          </a:xfrm>
          <a:prstGeom prst="rect">
            <a:avLst/>
          </a:prstGeom>
          <a:noFill/>
          <a:ln>
            <a:noFill/>
          </a:ln>
        </p:spPr>
        <p:txBody>
          <a:bodyPr spcFirstLastPara="1" vert="horz" wrap="square" lIns="121900" tIns="121900" rIns="121900" bIns="121900" rtlCol="0" anchor="t" anchorCtr="0">
            <a:noAutofit/>
          </a:bodyPr>
          <a:lstStyle/>
          <a:p>
            <a:pPr>
              <a:buClr>
                <a:schemeClr val="dk1"/>
              </a:buClr>
              <a:buSzPts val="1100"/>
            </a:pPr>
            <a:r>
              <a:rPr lang="en-US" dirty="0">
                <a:latin typeface="Arial"/>
                <a:cs typeface="Arial"/>
              </a:rPr>
              <a:t>Environmental justice storytelling:</a:t>
            </a:r>
            <a:endParaRPr dirty="0">
              <a:latin typeface="Arial"/>
              <a:cs typeface="Arial"/>
            </a:endParaRPr>
          </a:p>
          <a:p>
            <a:endParaRPr dirty="0"/>
          </a:p>
        </p:txBody>
      </p:sp>
      <p:sp>
        <p:nvSpPr>
          <p:cNvPr id="182" name="Google Shape;182;p35"/>
          <p:cNvSpPr txBox="1">
            <a:spLocks noGrp="1"/>
          </p:cNvSpPr>
          <p:nvPr>
            <p:ph type="title" idx="2"/>
          </p:nvPr>
        </p:nvSpPr>
        <p:spPr>
          <a:xfrm>
            <a:off x="2846411" y="1022139"/>
            <a:ext cx="9065109" cy="763600"/>
          </a:xfrm>
          <a:prstGeom prst="rect">
            <a:avLst/>
          </a:prstGeom>
          <a:noFill/>
          <a:ln>
            <a:noFill/>
          </a:ln>
        </p:spPr>
        <p:txBody>
          <a:bodyPr spcFirstLastPara="1" vert="horz" wrap="square" lIns="121900" tIns="121900" rIns="121900" bIns="121900" rtlCol="0" anchor="t" anchorCtr="0">
            <a:noAutofit/>
          </a:bodyPr>
          <a:lstStyle/>
          <a:p>
            <a:r>
              <a:rPr lang="en-US" sz="2400" dirty="0">
                <a:solidFill>
                  <a:srgbClr val="858585"/>
                </a:solidFill>
                <a:latin typeface="Arial"/>
                <a:cs typeface="Arial"/>
              </a:rPr>
              <a:t>Sharing our experiences to create change</a:t>
            </a:r>
            <a:endParaRPr sz="2400" dirty="0">
              <a:solidFill>
                <a:srgbClr val="858585"/>
              </a:solidFill>
              <a:latin typeface="Arial"/>
              <a:cs typeface="Arial"/>
            </a:endParaRPr>
          </a:p>
        </p:txBody>
      </p:sp>
      <p:pic>
        <p:nvPicPr>
          <p:cNvPr id="2" name="Picture 1" descr="mcaf_logo.jp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80480" y="303965"/>
            <a:ext cx="1431851" cy="1431851"/>
          </a:xfrm>
          <a:prstGeom prst="rect">
            <a:avLst/>
          </a:prstGeom>
        </p:spPr>
      </p:pic>
      <p:pic>
        <p:nvPicPr>
          <p:cNvPr id="1026" name="Picture 2">
            <a:extLst>
              <a:ext uri="{FF2B5EF4-FFF2-40B4-BE49-F238E27FC236}">
                <a16:creationId xmlns:a16="http://schemas.microsoft.com/office/drawing/2014/main" id="{5F44260F-244F-484D-847C-4E16F13112D5}"/>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873" y="1735817"/>
            <a:ext cx="7632255" cy="50944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AE515-191E-4E4F-99F8-F9B3687E8506}"/>
              </a:ext>
            </a:extLst>
          </p:cNvPr>
          <p:cNvSpPr>
            <a:spLocks noGrp="1"/>
          </p:cNvSpPr>
          <p:nvPr>
            <p:ph type="title"/>
          </p:nvPr>
        </p:nvSpPr>
        <p:spPr>
          <a:xfrm>
            <a:off x="756990" y="470053"/>
            <a:ext cx="10155919" cy="1280891"/>
          </a:xfrm>
        </p:spPr>
        <p:txBody>
          <a:bodyPr spcFirstLastPara="1" vert="horz" wrap="square" lIns="91440" tIns="45720" rIns="91440" bIns="45720" rtlCol="0" anchor="t" anchorCtr="0">
            <a:normAutofit fontScale="90000"/>
            <a:scene3d>
              <a:camera prst="orthographicFront"/>
              <a:lightRig rig="harsh" dir="t"/>
            </a:scene3d>
            <a:sp3d extrusionH="57150" prstMaterial="matte">
              <a:bevelT w="63500" h="12700" prst="angle"/>
              <a:contourClr>
                <a:schemeClr val="bg1">
                  <a:lumMod val="65000"/>
                </a:schemeClr>
              </a:contourClr>
            </a:sp3d>
          </a:bodyPr>
          <a:lstStyle/>
          <a:p>
            <a:pPr algn="ctr"/>
            <a:r>
              <a:rPr lang="en-US" sz="2933" dirty="0">
                <a:ln w="0"/>
                <a:latin typeface="+mn-lt"/>
                <a:cs typeface="Aharoni" panose="02010803020104030203" pitchFamily="2" charset="-79"/>
              </a:rPr>
              <a:t>Our mission is to protect children from air pollution and climate change. We envision a safe, stable, and equitable future where all children breathe clean air.</a:t>
            </a:r>
            <a:br>
              <a:rPr lang="en-US" b="1" dirty="0">
                <a:ln/>
                <a:solidFill>
                  <a:schemeClr val="accent3"/>
                </a:solidFill>
              </a:rPr>
            </a:br>
            <a:endParaRPr lang="en-US" sz="3600" b="1" dirty="0">
              <a:ln/>
              <a:solidFill>
                <a:schemeClr val="accent3"/>
              </a:solidFill>
            </a:endParaRPr>
          </a:p>
        </p:txBody>
      </p:sp>
      <p:pic>
        <p:nvPicPr>
          <p:cNvPr id="8" name="Picture 7" descr="Text&#10;&#10;Description automatically generated with low confidence">
            <a:extLst>
              <a:ext uri="{FF2B5EF4-FFF2-40B4-BE49-F238E27FC236}">
                <a16:creationId xmlns:a16="http://schemas.microsoft.com/office/drawing/2014/main" id="{24A4EB50-C105-4EFD-89BA-6E9DB8FBEC3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46925" y="2638715"/>
            <a:ext cx="1882323" cy="1882323"/>
          </a:xfrm>
          <a:prstGeom prst="rect">
            <a:avLst/>
          </a:prstGeom>
        </p:spPr>
      </p:pic>
      <p:pic>
        <p:nvPicPr>
          <p:cNvPr id="6" name="Content Placeholder 5" descr="A picture containing text, clipart&#10;&#10;Description automatically generated">
            <a:extLst>
              <a:ext uri="{FF2B5EF4-FFF2-40B4-BE49-F238E27FC236}">
                <a16:creationId xmlns:a16="http://schemas.microsoft.com/office/drawing/2014/main" id="{6711CC61-0CEF-4B4F-911F-FE05E16091EF}"/>
              </a:ext>
            </a:extLst>
          </p:cNvPr>
          <p:cNvPicPr>
            <a:picLocks noGrp="1" noChangeAspect="1"/>
          </p:cNvPicPr>
          <p:nvPr>
            <p:ph idx="1"/>
          </p:nvPr>
        </p:nvPicPr>
        <p:blipFill>
          <a:blip r:embed="rId4" cstate="screen">
            <a:extLst>
              <a:ext uri="{28A0092B-C50C-407E-A947-70E740481C1C}">
                <a14:useLocalDpi xmlns:a14="http://schemas.microsoft.com/office/drawing/2010/main"/>
              </a:ext>
            </a:extLst>
          </a:blip>
          <a:stretch>
            <a:fillRect/>
          </a:stretch>
        </p:blipFill>
        <p:spPr>
          <a:xfrm>
            <a:off x="756991" y="5342816"/>
            <a:ext cx="3981455" cy="1045131"/>
          </a:xfrm>
          <a:prstGeom prst="rect">
            <a:avLst/>
          </a:prstGeom>
        </p:spPr>
      </p:pic>
      <p:pic>
        <p:nvPicPr>
          <p:cNvPr id="5" name="Picture 4" descr="A picture containing person, child, outdoor, young&#10;&#10;Description automatically generated">
            <a:extLst>
              <a:ext uri="{FF2B5EF4-FFF2-40B4-BE49-F238E27FC236}">
                <a16:creationId xmlns:a16="http://schemas.microsoft.com/office/drawing/2014/main" id="{2A1EBBB3-1897-4DBC-93ED-470F1E22A91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168400" y="2340491"/>
            <a:ext cx="5744509" cy="3830109"/>
          </a:xfrm>
          <a:prstGeom prst="rect">
            <a:avLst/>
          </a:prstGeom>
        </p:spPr>
      </p:pic>
    </p:spTree>
    <p:extLst>
      <p:ext uri="{BB962C8B-B14F-4D97-AF65-F5344CB8AC3E}">
        <p14:creationId xmlns:p14="http://schemas.microsoft.com/office/powerpoint/2010/main" val="2124306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E4B83-BEF6-423C-9B8E-6267B7BD1D62}"/>
              </a:ext>
            </a:extLst>
          </p:cNvPr>
          <p:cNvSpPr>
            <a:spLocks noGrp="1"/>
          </p:cNvSpPr>
          <p:nvPr>
            <p:ph type="title"/>
          </p:nvPr>
        </p:nvSpPr>
        <p:spPr/>
        <p:txBody>
          <a:bodyPr/>
          <a:lstStyle/>
          <a:p>
            <a:r>
              <a:rPr lang="en-US" dirty="0"/>
              <a:t>Elizabeth Brandt, </a:t>
            </a:r>
            <a:r>
              <a:rPr lang="en-US" sz="2133" b="0" dirty="0"/>
              <a:t>National Field Manager</a:t>
            </a:r>
          </a:p>
        </p:txBody>
      </p:sp>
      <p:sp>
        <p:nvSpPr>
          <p:cNvPr id="3" name="Title 2">
            <a:extLst>
              <a:ext uri="{FF2B5EF4-FFF2-40B4-BE49-F238E27FC236}">
                <a16:creationId xmlns:a16="http://schemas.microsoft.com/office/drawing/2014/main" id="{E4012DD6-138B-467C-8551-FF9A084FCA7A}"/>
              </a:ext>
            </a:extLst>
          </p:cNvPr>
          <p:cNvSpPr>
            <a:spLocks noGrp="1"/>
          </p:cNvSpPr>
          <p:nvPr>
            <p:ph type="title" idx="2"/>
          </p:nvPr>
        </p:nvSpPr>
        <p:spPr>
          <a:xfrm>
            <a:off x="938178" y="1211953"/>
            <a:ext cx="10040165" cy="432012"/>
          </a:xfrm>
        </p:spPr>
        <p:txBody>
          <a:bodyPr/>
          <a:lstStyle/>
          <a:p>
            <a:r>
              <a:rPr lang="en-US" sz="2133" dirty="0">
                <a:solidFill>
                  <a:schemeClr val="tx1"/>
                </a:solidFill>
              </a:rPr>
              <a:t>This is a historical photo of my hometown, Tacoma Washington.  </a:t>
            </a:r>
            <a:br>
              <a:rPr lang="en-US" sz="2133" dirty="0">
                <a:solidFill>
                  <a:schemeClr val="tx1"/>
                </a:solidFill>
              </a:rPr>
            </a:br>
            <a:r>
              <a:rPr lang="en-US" sz="2133" dirty="0">
                <a:solidFill>
                  <a:schemeClr val="tx1"/>
                </a:solidFill>
              </a:rPr>
              <a:t>Tacoma is located on the unceded land of the Puyallup Nation.</a:t>
            </a:r>
          </a:p>
        </p:txBody>
      </p:sp>
      <p:pic>
        <p:nvPicPr>
          <p:cNvPr id="2050" name="Picture 2">
            <a:extLst>
              <a:ext uri="{FF2B5EF4-FFF2-40B4-BE49-F238E27FC236}">
                <a16:creationId xmlns:a16="http://schemas.microsoft.com/office/drawing/2014/main" id="{DC59F316-4C63-4CD0-8489-CC68D653E87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944132" y="2191557"/>
            <a:ext cx="10235609" cy="466644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mcaf_logo.jpg">
            <a:extLst>
              <a:ext uri="{FF2B5EF4-FFF2-40B4-BE49-F238E27FC236}">
                <a16:creationId xmlns:a16="http://schemas.microsoft.com/office/drawing/2014/main" id="{9461EDD9-03B3-4DF4-BC6A-901750718A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350260" y="437442"/>
            <a:ext cx="1320473" cy="1320473"/>
          </a:xfrm>
          <a:prstGeom prst="rect">
            <a:avLst/>
          </a:prstGeom>
        </p:spPr>
      </p:pic>
    </p:spTree>
    <p:extLst>
      <p:ext uri="{BB962C8B-B14F-4D97-AF65-F5344CB8AC3E}">
        <p14:creationId xmlns:p14="http://schemas.microsoft.com/office/powerpoint/2010/main" val="2379364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FC7A-1AFC-4D1B-AABC-DE57AE6CD3D5}"/>
              </a:ext>
            </a:extLst>
          </p:cNvPr>
          <p:cNvSpPr>
            <a:spLocks noGrp="1"/>
          </p:cNvSpPr>
          <p:nvPr>
            <p:ph type="title"/>
          </p:nvPr>
        </p:nvSpPr>
        <p:spPr/>
        <p:txBody>
          <a:bodyPr/>
          <a:lstStyle/>
          <a:p>
            <a:r>
              <a:rPr lang="en-US" dirty="0">
                <a:latin typeface="+mj-lt"/>
              </a:rPr>
              <a:t>Land Acknowledgement</a:t>
            </a:r>
          </a:p>
        </p:txBody>
      </p:sp>
      <p:sp>
        <p:nvSpPr>
          <p:cNvPr id="3" name="Title 2">
            <a:extLst>
              <a:ext uri="{FF2B5EF4-FFF2-40B4-BE49-F238E27FC236}">
                <a16:creationId xmlns:a16="http://schemas.microsoft.com/office/drawing/2014/main" id="{0E70022A-7F48-4893-9610-91A00CA83A51}"/>
              </a:ext>
            </a:extLst>
          </p:cNvPr>
          <p:cNvSpPr>
            <a:spLocks noGrp="1"/>
          </p:cNvSpPr>
          <p:nvPr>
            <p:ph type="title" idx="2"/>
          </p:nvPr>
        </p:nvSpPr>
        <p:spPr>
          <a:xfrm>
            <a:off x="490234" y="1581866"/>
            <a:ext cx="5463999" cy="3941135"/>
          </a:xfrm>
        </p:spPr>
        <p:txBody>
          <a:bodyPr/>
          <a:lstStyle/>
          <a:p>
            <a:r>
              <a:rPr lang="en-US" sz="2400" dirty="0">
                <a:solidFill>
                  <a:schemeClr val="tx1"/>
                </a:solidFill>
              </a:rPr>
              <a:t>Learn more: </a:t>
            </a:r>
            <a:r>
              <a:rPr lang="en-US" sz="2400" dirty="0">
                <a:solidFill>
                  <a:schemeClr val="tx1"/>
                </a:solidFill>
                <a:hlinkClick r:id="rId3"/>
              </a:rPr>
              <a:t>https://native-land.ca/</a:t>
            </a:r>
            <a:r>
              <a:rPr lang="en-US" sz="2400" dirty="0">
                <a:solidFill>
                  <a:schemeClr val="tx1"/>
                </a:solidFill>
              </a:rPr>
              <a:t> </a:t>
            </a:r>
            <a:br>
              <a:rPr lang="en-US" sz="1867" dirty="0">
                <a:solidFill>
                  <a:schemeClr val="tx1"/>
                </a:solidFill>
              </a:rPr>
            </a:br>
            <a:br>
              <a:rPr lang="en-US" sz="1867" dirty="0">
                <a:solidFill>
                  <a:schemeClr val="tx1"/>
                </a:solidFill>
              </a:rPr>
            </a:br>
            <a:br>
              <a:rPr lang="en-US" sz="1867" dirty="0">
                <a:solidFill>
                  <a:schemeClr val="tx1"/>
                </a:solidFill>
              </a:rPr>
            </a:br>
            <a:r>
              <a:rPr lang="en-US" sz="1867" dirty="0">
                <a:solidFill>
                  <a:schemeClr val="tx1"/>
                </a:solidFill>
              </a:rPr>
              <a:t>Why is land acknowledgement important?</a:t>
            </a:r>
            <a:br>
              <a:rPr lang="en-US" sz="1867" dirty="0">
                <a:solidFill>
                  <a:schemeClr val="tx1"/>
                </a:solidFill>
              </a:rPr>
            </a:br>
            <a:br>
              <a:rPr lang="en-US" sz="1867" dirty="0">
                <a:solidFill>
                  <a:schemeClr val="tx1"/>
                </a:solidFill>
              </a:rPr>
            </a:br>
            <a:r>
              <a:rPr lang="en-US" sz="1867" dirty="0">
                <a:solidFill>
                  <a:schemeClr val="tx1"/>
                </a:solidFill>
              </a:rPr>
              <a:t>- insert an awareness of Indigenous presence and land rights in everyday life</a:t>
            </a:r>
            <a:br>
              <a:rPr lang="en-US" sz="1867" dirty="0">
                <a:solidFill>
                  <a:schemeClr val="tx1"/>
                </a:solidFill>
              </a:rPr>
            </a:br>
            <a:br>
              <a:rPr lang="en-US" sz="1867" dirty="0">
                <a:solidFill>
                  <a:schemeClr val="tx1"/>
                </a:solidFill>
              </a:rPr>
            </a:br>
            <a:r>
              <a:rPr lang="en-US" sz="1867" dirty="0">
                <a:solidFill>
                  <a:schemeClr val="tx1"/>
                </a:solidFill>
              </a:rPr>
              <a:t>- to spark reflection on the colonial history of our communities</a:t>
            </a:r>
            <a:br>
              <a:rPr lang="en-US" sz="1867" dirty="0">
                <a:solidFill>
                  <a:schemeClr val="tx1"/>
                </a:solidFill>
              </a:rPr>
            </a:br>
            <a:br>
              <a:rPr lang="en-US" sz="1867" dirty="0">
                <a:solidFill>
                  <a:schemeClr val="tx1"/>
                </a:solidFill>
              </a:rPr>
            </a:br>
            <a:r>
              <a:rPr lang="en-US" sz="1867" dirty="0">
                <a:solidFill>
                  <a:schemeClr val="tx1"/>
                </a:solidFill>
              </a:rPr>
              <a:t>- to focus us on the need to disrupt this legacy</a:t>
            </a:r>
            <a:br>
              <a:rPr lang="en-US" sz="2133" dirty="0">
                <a:solidFill>
                  <a:schemeClr val="tx1"/>
                </a:solidFill>
              </a:rPr>
            </a:br>
            <a:br>
              <a:rPr lang="en-US" dirty="0"/>
            </a:br>
            <a:endParaRPr lang="en-US" dirty="0"/>
          </a:p>
        </p:txBody>
      </p:sp>
      <p:pic>
        <p:nvPicPr>
          <p:cNvPr id="4" name="Content Placeholder 8" descr="A group of people in clothing&#10;&#10;Description automatically generated with medium confidence">
            <a:extLst>
              <a:ext uri="{FF2B5EF4-FFF2-40B4-BE49-F238E27FC236}">
                <a16:creationId xmlns:a16="http://schemas.microsoft.com/office/drawing/2014/main" id="{203A3F3E-B7AB-4A36-8479-05322299875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82095" y="0"/>
            <a:ext cx="7009907" cy="685800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Tree>
    <p:extLst>
      <p:ext uri="{BB962C8B-B14F-4D97-AF65-F5344CB8AC3E}">
        <p14:creationId xmlns:p14="http://schemas.microsoft.com/office/powerpoint/2010/main" val="17148243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3893BA-C504-453A-96CB-9231D7BE56C4}"/>
              </a:ext>
            </a:extLst>
          </p:cNvPr>
          <p:cNvPicPr>
            <a:picLocks noGrp="1" noChangeAspect="1"/>
          </p:cNvPicPr>
          <p:nvPr>
            <p:ph idx="1"/>
          </p:nvPr>
        </p:nvPicPr>
        <p:blipFill>
          <a:blip r:embed="rId3">
            <a:extLst>
              <a:ext uri="{28A0092B-C50C-407E-A947-70E740481C1C}">
                <a14:useLocalDpi xmlns:a14="http://schemas.microsoft.com/office/drawing/2010/main"/>
              </a:ext>
            </a:extLst>
          </a:blip>
          <a:stretch>
            <a:fillRect/>
          </a:stretch>
        </p:blipFill>
        <p:spPr>
          <a:xfrm>
            <a:off x="1661747" y="7077"/>
            <a:ext cx="8868508" cy="6850923"/>
          </a:xfrm>
          <a:prstGeom prst="rect">
            <a:avLst/>
          </a:prstGeom>
        </p:spPr>
      </p:pic>
    </p:spTree>
    <p:extLst>
      <p:ext uri="{BB962C8B-B14F-4D97-AF65-F5344CB8AC3E}">
        <p14:creationId xmlns:p14="http://schemas.microsoft.com/office/powerpoint/2010/main" val="2019139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34"/>
          <p:cNvSpPr txBox="1">
            <a:spLocks noGrp="1"/>
          </p:cNvSpPr>
          <p:nvPr>
            <p:ph type="title"/>
          </p:nvPr>
        </p:nvSpPr>
        <p:spPr>
          <a:xfrm>
            <a:off x="7244314" y="2639115"/>
            <a:ext cx="4414317" cy="1109299"/>
          </a:xfrm>
          <a:prstGeom prst="rect">
            <a:avLst/>
          </a:prstGeom>
          <a:noFill/>
          <a:ln>
            <a:noFill/>
          </a:ln>
        </p:spPr>
        <p:txBody>
          <a:bodyPr spcFirstLastPara="1" vert="horz" wrap="square" lIns="121900" tIns="121900" rIns="121900" bIns="121900" rtlCol="0" anchor="b" anchorCtr="0">
            <a:noAutofit/>
          </a:bodyPr>
          <a:lstStyle/>
          <a:p>
            <a:pPr>
              <a:buClr>
                <a:schemeClr val="dk1"/>
              </a:buClr>
              <a:buSzPts val="1100"/>
            </a:pPr>
            <a:r>
              <a:rPr lang="en-US" sz="3200" dirty="0">
                <a:latin typeface="Arial"/>
                <a:cs typeface="Arial"/>
              </a:rPr>
              <a:t>Case study: </a:t>
            </a:r>
            <a:br>
              <a:rPr lang="en-US" sz="3200" dirty="0">
                <a:latin typeface="Arial"/>
                <a:cs typeface="Arial"/>
              </a:rPr>
            </a:br>
            <a:r>
              <a:rPr lang="en-US" sz="3200" dirty="0">
                <a:latin typeface="Arial"/>
                <a:cs typeface="Arial"/>
              </a:rPr>
              <a:t>Suncor Refinery</a:t>
            </a:r>
            <a:endParaRPr sz="3200" dirty="0">
              <a:latin typeface="Arial"/>
              <a:cs typeface="Arial"/>
            </a:endParaRPr>
          </a:p>
        </p:txBody>
      </p:sp>
      <p:sp>
        <p:nvSpPr>
          <p:cNvPr id="176" name="Google Shape;176;p34"/>
          <p:cNvSpPr txBox="1">
            <a:spLocks noGrp="1"/>
          </p:cNvSpPr>
          <p:nvPr>
            <p:ph type="title" idx="2"/>
          </p:nvPr>
        </p:nvSpPr>
        <p:spPr>
          <a:xfrm>
            <a:off x="7082399" y="4430623"/>
            <a:ext cx="4738149" cy="2363660"/>
          </a:xfrm>
          <a:prstGeom prst="rect">
            <a:avLst/>
          </a:prstGeom>
        </p:spPr>
        <p:txBody>
          <a:bodyPr spcFirstLastPara="1" vert="horz" wrap="square" lIns="121900" tIns="121900" rIns="121900" bIns="121900" rtlCol="0" anchor="t" anchorCtr="0">
            <a:noAutofit/>
          </a:bodyPr>
          <a:lstStyle/>
          <a:p>
            <a:pPr lvl="0"/>
            <a:r>
              <a:rPr lang="en-US" dirty="0">
                <a:solidFill>
                  <a:schemeClr val="tx1"/>
                </a:solidFill>
                <a:latin typeface="Arial"/>
                <a:cs typeface="Arial"/>
              </a:rPr>
              <a:t>Featuring Shaina Oliver, </a:t>
            </a:r>
            <a:r>
              <a:rPr lang="en-US" dirty="0" err="1">
                <a:solidFill>
                  <a:schemeClr val="tx1"/>
                </a:solidFill>
                <a:latin typeface="Arial"/>
                <a:cs typeface="Arial"/>
              </a:rPr>
              <a:t>Diné</a:t>
            </a:r>
            <a:r>
              <a:rPr lang="en-US" dirty="0">
                <a:solidFill>
                  <a:schemeClr val="tx1"/>
                </a:solidFill>
                <a:latin typeface="Arial"/>
                <a:cs typeface="Arial"/>
              </a:rPr>
              <a:t>/Navajo Colorado field coordinator and Indigenous Rights Advocate</a:t>
            </a:r>
            <a:br>
              <a:rPr lang="en-US" dirty="0">
                <a:latin typeface="Arial"/>
                <a:cs typeface="Arial"/>
              </a:rPr>
            </a:br>
            <a:br>
              <a:rPr lang="en-US" dirty="0">
                <a:latin typeface="Arial"/>
                <a:cs typeface="Arial"/>
              </a:rPr>
            </a:br>
            <a:br>
              <a:rPr lang="en-US" dirty="0">
                <a:latin typeface="Arial"/>
                <a:cs typeface="Arial"/>
              </a:rPr>
            </a:br>
            <a:br>
              <a:rPr lang="en-US" dirty="0">
                <a:latin typeface="Arial"/>
                <a:cs typeface="Arial"/>
              </a:rPr>
            </a:br>
            <a:endParaRPr dirty="0">
              <a:latin typeface="Arial"/>
              <a:cs typeface="Arial"/>
            </a:endParaRPr>
          </a:p>
        </p:txBody>
      </p:sp>
      <p:pic>
        <p:nvPicPr>
          <p:cNvPr id="5" name="Picture 4" descr="mcaf_logo.jpg">
            <a:extLst>
              <a:ext uri="{FF2B5EF4-FFF2-40B4-BE49-F238E27FC236}">
                <a16:creationId xmlns:a16="http://schemas.microsoft.com/office/drawing/2014/main" id="{07DF7B9C-5F3B-9CDF-FC55-78AD3F3E0EA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896825" y="435237"/>
            <a:ext cx="1109299" cy="1109299"/>
          </a:xfrm>
          <a:prstGeom prst="rect">
            <a:avLst/>
          </a:prstGeom>
        </p:spPr>
      </p:pic>
      <p:pic>
        <p:nvPicPr>
          <p:cNvPr id="6" name="Picture 2" descr="Shaina Oliver">
            <a:extLst>
              <a:ext uri="{FF2B5EF4-FFF2-40B4-BE49-F238E27FC236}">
                <a16:creationId xmlns:a16="http://schemas.microsoft.com/office/drawing/2014/main" id="{40BC2461-A821-4489-AAED-61DF0FCB5134}"/>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r="-1"/>
          <a:stretch/>
        </p:blipFill>
        <p:spPr bwMode="auto">
          <a:xfrm>
            <a:off x="33608" y="0"/>
            <a:ext cx="6981317" cy="6811957"/>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898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1" title="No more sacrifice zones: Stopping pollution from Suncor refinery | Shaina Oliver's story">
            <a:hlinkClick r:id="" action="ppaction://media"/>
            <a:extLst>
              <a:ext uri="{FF2B5EF4-FFF2-40B4-BE49-F238E27FC236}">
                <a16:creationId xmlns:a16="http://schemas.microsoft.com/office/drawing/2014/main" id="{2A96C747-8B4E-4EBA-9D05-ABD08CA7AF5A}"/>
              </a:ext>
            </a:extLst>
          </p:cNvPr>
          <p:cNvPicPr>
            <a:picLocks noRot="1" noChangeAspect="1"/>
          </p:cNvPicPr>
          <p:nvPr>
            <a:videoFile r:link="rId1"/>
          </p:nvPr>
        </p:nvPicPr>
        <p:blipFill>
          <a:blip r:embed="rId3"/>
          <a:stretch>
            <a:fillRect/>
          </a:stretch>
        </p:blipFill>
        <p:spPr>
          <a:xfrm>
            <a:off x="1706528" y="1177870"/>
            <a:ext cx="8677336" cy="4902696"/>
          </a:xfrm>
          <a:prstGeom prst="rect">
            <a:avLst/>
          </a:prstGeom>
        </p:spPr>
      </p:pic>
    </p:spTree>
    <p:extLst>
      <p:ext uri="{BB962C8B-B14F-4D97-AF65-F5344CB8AC3E}">
        <p14:creationId xmlns:p14="http://schemas.microsoft.com/office/powerpoint/2010/main" val="706147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34"/>
          <p:cNvSpPr txBox="1">
            <a:spLocks noGrp="1"/>
          </p:cNvSpPr>
          <p:nvPr>
            <p:ph type="title"/>
          </p:nvPr>
        </p:nvSpPr>
        <p:spPr>
          <a:xfrm>
            <a:off x="875572" y="582309"/>
            <a:ext cx="5520000" cy="640591"/>
          </a:xfrm>
          <a:prstGeom prst="rect">
            <a:avLst/>
          </a:prstGeom>
          <a:noFill/>
          <a:ln>
            <a:noFill/>
          </a:ln>
        </p:spPr>
        <p:txBody>
          <a:bodyPr spcFirstLastPara="1" vert="horz" wrap="square" lIns="121900" tIns="121900" rIns="121900" bIns="121900" rtlCol="0" anchor="b" anchorCtr="0">
            <a:noAutofit/>
          </a:bodyPr>
          <a:lstStyle/>
          <a:p>
            <a:pPr algn="l">
              <a:buClr>
                <a:schemeClr val="dk1"/>
              </a:buClr>
              <a:buSzPts val="1100"/>
            </a:pPr>
            <a:r>
              <a:rPr lang="en-US" sz="3200" dirty="0">
                <a:latin typeface="Arial"/>
                <a:cs typeface="Arial"/>
              </a:rPr>
              <a:t>Sharing our stories</a:t>
            </a:r>
            <a:endParaRPr sz="3200" dirty="0">
              <a:latin typeface="Arial"/>
              <a:cs typeface="Arial"/>
            </a:endParaRPr>
          </a:p>
        </p:txBody>
      </p:sp>
      <p:sp>
        <p:nvSpPr>
          <p:cNvPr id="176" name="Google Shape;176;p34"/>
          <p:cNvSpPr txBox="1">
            <a:spLocks noGrp="1"/>
          </p:cNvSpPr>
          <p:nvPr>
            <p:ph type="title" idx="2"/>
          </p:nvPr>
        </p:nvSpPr>
        <p:spPr>
          <a:xfrm>
            <a:off x="6138633" y="2788409"/>
            <a:ext cx="5376000" cy="2315220"/>
          </a:xfrm>
          <a:prstGeom prst="rect">
            <a:avLst/>
          </a:prstGeom>
        </p:spPr>
        <p:txBody>
          <a:bodyPr spcFirstLastPara="1" vert="horz" wrap="square" lIns="121900" tIns="121900" rIns="121900" bIns="121900" rtlCol="0" anchor="t" anchorCtr="0">
            <a:noAutofit/>
          </a:bodyPr>
          <a:lstStyle/>
          <a:p>
            <a:pPr algn="l"/>
            <a:br>
              <a:rPr lang="en-US" b="1" dirty="0">
                <a:latin typeface="Arial"/>
                <a:cs typeface="Arial"/>
              </a:rPr>
            </a:br>
            <a:br>
              <a:rPr lang="en-US" dirty="0">
                <a:latin typeface="Arial"/>
                <a:cs typeface="Arial"/>
              </a:rPr>
            </a:br>
            <a:br>
              <a:rPr lang="en-US" dirty="0">
                <a:latin typeface="Arial"/>
                <a:cs typeface="Arial"/>
              </a:rPr>
            </a:br>
            <a:br>
              <a:rPr lang="en-US" dirty="0">
                <a:latin typeface="Arial"/>
                <a:cs typeface="Arial"/>
              </a:rPr>
            </a:br>
            <a:br>
              <a:rPr lang="en-US" dirty="0">
                <a:latin typeface="Arial"/>
                <a:cs typeface="Arial"/>
              </a:rPr>
            </a:br>
            <a:br>
              <a:rPr lang="en-US" dirty="0">
                <a:latin typeface="Arial"/>
                <a:cs typeface="Arial"/>
              </a:rPr>
            </a:br>
            <a:endParaRPr dirty="0">
              <a:latin typeface="Arial"/>
              <a:cs typeface="Arial"/>
            </a:endParaRPr>
          </a:p>
        </p:txBody>
      </p:sp>
      <p:pic>
        <p:nvPicPr>
          <p:cNvPr id="5" name="Picture 4" descr="mcaf_logo.jpg">
            <a:extLst>
              <a:ext uri="{FF2B5EF4-FFF2-40B4-BE49-F238E27FC236}">
                <a16:creationId xmlns:a16="http://schemas.microsoft.com/office/drawing/2014/main" id="{A2F18953-0DAD-F0BD-DA0B-40BC9F69099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405335" y="428848"/>
            <a:ext cx="1109299" cy="1109299"/>
          </a:xfrm>
          <a:prstGeom prst="rect">
            <a:avLst/>
          </a:prstGeom>
        </p:spPr>
      </p:pic>
      <p:pic>
        <p:nvPicPr>
          <p:cNvPr id="3" name="Picture 2" descr="A group of people in a room&#10;&#10;Description automatically generated with low confidence">
            <a:extLst>
              <a:ext uri="{FF2B5EF4-FFF2-40B4-BE49-F238E27FC236}">
                <a16:creationId xmlns:a16="http://schemas.microsoft.com/office/drawing/2014/main" id="{BAB54736-9579-4949-800F-0165AF13B8A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03627" y="1958266"/>
            <a:ext cx="6819015" cy="4674780"/>
          </a:xfrm>
          <a:prstGeom prst="rect">
            <a:avLst/>
          </a:prstGeom>
        </p:spPr>
      </p:pic>
      <p:sp>
        <p:nvSpPr>
          <p:cNvPr id="4" name="TextBox 3">
            <a:extLst>
              <a:ext uri="{FF2B5EF4-FFF2-40B4-BE49-F238E27FC236}">
                <a16:creationId xmlns:a16="http://schemas.microsoft.com/office/drawing/2014/main" id="{B97E46AF-016E-46FC-81E4-1E4DE3B0CC4C}"/>
              </a:ext>
            </a:extLst>
          </p:cNvPr>
          <p:cNvSpPr txBox="1"/>
          <p:nvPr/>
        </p:nvSpPr>
        <p:spPr>
          <a:xfrm>
            <a:off x="472247" y="1222900"/>
            <a:ext cx="4184543" cy="5016758"/>
          </a:xfrm>
          <a:prstGeom prst="rect">
            <a:avLst/>
          </a:prstGeom>
          <a:noFill/>
        </p:spPr>
        <p:txBody>
          <a:bodyPr wrap="square" rtlCol="0">
            <a:spAutoFit/>
          </a:bodyPr>
          <a:lstStyle/>
          <a:p>
            <a:pPr marL="380990" indent="-380990">
              <a:buFontTx/>
              <a:buChar char="-"/>
            </a:pPr>
            <a:endParaRPr lang="en-US" sz="2000" dirty="0"/>
          </a:p>
          <a:p>
            <a:pPr marL="380990" indent="-380990">
              <a:buFontTx/>
              <a:buChar char="-"/>
            </a:pPr>
            <a:r>
              <a:rPr lang="en-US" sz="2000" dirty="0"/>
              <a:t>On social media</a:t>
            </a:r>
          </a:p>
          <a:p>
            <a:pPr marL="380990" indent="-380990">
              <a:buFontTx/>
              <a:buChar char="-"/>
            </a:pPr>
            <a:endParaRPr lang="en-US" sz="2000" dirty="0"/>
          </a:p>
          <a:p>
            <a:pPr marL="380990" indent="-380990">
              <a:buFontTx/>
              <a:buChar char="-"/>
            </a:pPr>
            <a:r>
              <a:rPr lang="en-US" sz="2000" dirty="0"/>
              <a:t>Start with letters to the editor, work up to op-eds</a:t>
            </a:r>
          </a:p>
          <a:p>
            <a:pPr marL="380990" indent="-380990">
              <a:buFontTx/>
              <a:buChar char="-"/>
            </a:pPr>
            <a:endParaRPr lang="en-US" sz="2000" dirty="0"/>
          </a:p>
          <a:p>
            <a:pPr marL="380990" indent="-380990">
              <a:buFontTx/>
              <a:buChar char="-"/>
            </a:pPr>
            <a:r>
              <a:rPr lang="en-US" sz="2000" dirty="0"/>
              <a:t>With lawmakers- try to have a mix of experienced advocates and people who are trying something new</a:t>
            </a:r>
          </a:p>
          <a:p>
            <a:pPr marL="380990" indent="-380990">
              <a:buFontTx/>
              <a:buChar char="-"/>
            </a:pPr>
            <a:endParaRPr lang="en-US" sz="2000" dirty="0"/>
          </a:p>
          <a:p>
            <a:pPr marL="380990" indent="-380990">
              <a:buFontTx/>
              <a:buChar char="-"/>
            </a:pPr>
            <a:r>
              <a:rPr lang="en-US" sz="2000" dirty="0"/>
              <a:t>Attend hearings, rulemakings and other meetings where decisions are made. </a:t>
            </a:r>
          </a:p>
          <a:p>
            <a:pPr marL="380990" indent="-380990">
              <a:buFontTx/>
              <a:buChar char="-"/>
            </a:pPr>
            <a:endParaRPr lang="en-US" sz="2000" dirty="0"/>
          </a:p>
          <a:p>
            <a:pPr marL="380990" indent="-380990">
              <a:buFontTx/>
              <a:buChar char="-"/>
            </a:pPr>
            <a:r>
              <a:rPr lang="en-US" sz="2000" dirty="0"/>
              <a:t>Repeat! Change can take time</a:t>
            </a:r>
          </a:p>
        </p:txBody>
      </p:sp>
    </p:spTree>
    <p:extLst>
      <p:ext uri="{BB962C8B-B14F-4D97-AF65-F5344CB8AC3E}">
        <p14:creationId xmlns:p14="http://schemas.microsoft.com/office/powerpoint/2010/main" val="1175323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34"/>
          <p:cNvSpPr txBox="1">
            <a:spLocks noGrp="1"/>
          </p:cNvSpPr>
          <p:nvPr>
            <p:ph type="title"/>
          </p:nvPr>
        </p:nvSpPr>
        <p:spPr>
          <a:xfrm>
            <a:off x="809164" y="2310810"/>
            <a:ext cx="5329469" cy="390717"/>
          </a:xfrm>
          <a:prstGeom prst="rect">
            <a:avLst/>
          </a:prstGeom>
          <a:noFill/>
          <a:ln>
            <a:noFill/>
          </a:ln>
        </p:spPr>
        <p:txBody>
          <a:bodyPr spcFirstLastPara="1" vert="horz" wrap="square" lIns="121900" tIns="121900" rIns="121900" bIns="121900" rtlCol="0" anchor="b" anchorCtr="0">
            <a:noAutofit/>
          </a:bodyPr>
          <a:lstStyle/>
          <a:p>
            <a:pPr lvl="0" algn="l">
              <a:buSzPts val="1100"/>
            </a:pPr>
            <a:br>
              <a:rPr lang="en-US" sz="3200" dirty="0">
                <a:latin typeface="Arial"/>
                <a:cs typeface="Arial"/>
              </a:rPr>
            </a:br>
            <a:endParaRPr sz="3200" dirty="0">
              <a:latin typeface="Arial"/>
              <a:cs typeface="Arial"/>
            </a:endParaRPr>
          </a:p>
        </p:txBody>
      </p:sp>
      <p:pic>
        <p:nvPicPr>
          <p:cNvPr id="175" name="Google Shape;175;p34"/>
          <p:cNvPicPr preferRelativeResize="0"/>
          <p:nvPr/>
        </p:nvPicPr>
        <p:blipFill rotWithShape="1">
          <a:blip r:embed="rId3" cstate="screen">
            <a:extLst>
              <a:ext uri="{28A0092B-C50C-407E-A947-70E740481C1C}">
                <a14:useLocalDpi xmlns:a14="http://schemas.microsoft.com/office/drawing/2010/main"/>
              </a:ext>
            </a:extLst>
          </a:blip>
          <a:srcRect/>
          <a:stretch/>
        </p:blipFill>
        <p:spPr>
          <a:xfrm>
            <a:off x="6862538" y="0"/>
            <a:ext cx="5329469" cy="6858000"/>
          </a:xfrm>
          <a:prstGeom prst="rect">
            <a:avLst/>
          </a:prstGeom>
          <a:noFill/>
          <a:ln>
            <a:noFill/>
          </a:ln>
        </p:spPr>
      </p:pic>
      <p:sp>
        <p:nvSpPr>
          <p:cNvPr id="176" name="Google Shape;176;p34"/>
          <p:cNvSpPr txBox="1">
            <a:spLocks noGrp="1"/>
          </p:cNvSpPr>
          <p:nvPr>
            <p:ph type="title" idx="2"/>
          </p:nvPr>
        </p:nvSpPr>
        <p:spPr>
          <a:xfrm>
            <a:off x="399565" y="2310809"/>
            <a:ext cx="6148667" cy="3026643"/>
          </a:xfrm>
          <a:prstGeom prst="rect">
            <a:avLst/>
          </a:prstGeom>
        </p:spPr>
        <p:txBody>
          <a:bodyPr spcFirstLastPara="1" vert="horz" wrap="square" lIns="121900" tIns="121900" rIns="121900" bIns="121900" rtlCol="0" anchor="t" anchorCtr="0">
            <a:noAutofit/>
          </a:bodyPr>
          <a:lstStyle/>
          <a:p>
            <a:pPr lvl="0"/>
            <a:r>
              <a:rPr lang="en-US" sz="3200" b="1" dirty="0">
                <a:solidFill>
                  <a:schemeClr val="tx1"/>
                </a:solidFill>
                <a:latin typeface="Arial"/>
                <a:cs typeface="Arial"/>
              </a:rPr>
              <a:t>Learn more at: </a:t>
            </a:r>
            <a:r>
              <a:rPr lang="en-US" dirty="0">
                <a:latin typeface="Arial"/>
                <a:cs typeface="Arial"/>
                <a:hlinkClick r:id="rId4"/>
              </a:rPr>
              <a:t>www.momscleanairforce.org</a:t>
            </a:r>
            <a:br>
              <a:rPr lang="en-US" dirty="0">
                <a:latin typeface="Arial"/>
                <a:cs typeface="Arial"/>
              </a:rPr>
            </a:br>
            <a:br>
              <a:rPr lang="en-US" dirty="0">
                <a:latin typeface="Arial"/>
                <a:cs typeface="Arial"/>
              </a:rPr>
            </a:br>
            <a:br>
              <a:rPr lang="en-US" dirty="0">
                <a:solidFill>
                  <a:schemeClr val="tx1"/>
                </a:solidFill>
                <a:latin typeface="Arial"/>
                <a:cs typeface="Arial"/>
              </a:rPr>
            </a:br>
            <a:r>
              <a:rPr lang="en-US" dirty="0">
                <a:solidFill>
                  <a:schemeClr val="tx1"/>
                </a:solidFill>
                <a:latin typeface="Arial"/>
                <a:cs typeface="Arial"/>
              </a:rPr>
              <a:t>Questions? Feedback? Let’s talk.</a:t>
            </a:r>
            <a:br>
              <a:rPr lang="en-US" dirty="0">
                <a:solidFill>
                  <a:schemeClr val="tx1"/>
                </a:solidFill>
                <a:latin typeface="Arial"/>
                <a:cs typeface="Arial"/>
              </a:rPr>
            </a:br>
            <a:r>
              <a:rPr lang="en-US" dirty="0">
                <a:solidFill>
                  <a:schemeClr val="tx1"/>
                </a:solidFill>
                <a:latin typeface="Arial"/>
                <a:cs typeface="Arial"/>
              </a:rPr>
              <a:t> </a:t>
            </a:r>
            <a:br>
              <a:rPr lang="en-US" dirty="0">
                <a:solidFill>
                  <a:schemeClr val="tx1"/>
                </a:solidFill>
                <a:latin typeface="Arial"/>
                <a:cs typeface="Arial"/>
              </a:rPr>
            </a:br>
            <a:r>
              <a:rPr lang="en-US" dirty="0">
                <a:solidFill>
                  <a:schemeClr val="tx1"/>
                </a:solidFill>
                <a:latin typeface="Arial"/>
                <a:cs typeface="Arial"/>
              </a:rPr>
              <a:t>ebrandt@momscleanairforce.org</a:t>
            </a:r>
            <a:endParaRPr dirty="0">
              <a:solidFill>
                <a:schemeClr val="tx1"/>
              </a:solidFill>
              <a:latin typeface="Arial"/>
              <a:cs typeface="Arial"/>
            </a:endParaRPr>
          </a:p>
        </p:txBody>
      </p:sp>
      <p:pic>
        <p:nvPicPr>
          <p:cNvPr id="5" name="Picture 4" descr="mcaf_logo.jpg">
            <a:extLst>
              <a:ext uri="{FF2B5EF4-FFF2-40B4-BE49-F238E27FC236}">
                <a16:creationId xmlns:a16="http://schemas.microsoft.com/office/drawing/2014/main" id="{C50C8E38-3B3F-4405-05A5-E896D39F995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751984" y="417235"/>
            <a:ext cx="1109299" cy="1109299"/>
          </a:xfrm>
          <a:prstGeom prst="rect">
            <a:avLst/>
          </a:prstGeom>
        </p:spPr>
      </p:pic>
    </p:spTree>
    <p:extLst>
      <p:ext uri="{BB962C8B-B14F-4D97-AF65-F5344CB8AC3E}">
        <p14:creationId xmlns:p14="http://schemas.microsoft.com/office/powerpoint/2010/main" val="18106892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0" y="1"/>
            <a:ext cx="12192000" cy="6858007"/>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59" name="Google Shape;59;p14"/>
          <p:cNvPicPr preferRelativeResize="0"/>
          <p:nvPr/>
        </p:nvPicPr>
        <p:blipFill>
          <a:blip r:embed="rId3">
            <a:alphaModFix/>
          </a:blip>
          <a:stretch>
            <a:fillRect/>
          </a:stretch>
        </p:blipFill>
        <p:spPr>
          <a:xfrm>
            <a:off x="0" y="1"/>
            <a:ext cx="12192000" cy="6858007"/>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pic>
        <p:nvPicPr>
          <p:cNvPr id="64" name="Google Shape;64;p15"/>
          <p:cNvPicPr preferRelativeResize="0"/>
          <p:nvPr/>
        </p:nvPicPr>
        <p:blipFill>
          <a:blip r:embed="rId3">
            <a:alphaModFix/>
          </a:blip>
          <a:stretch>
            <a:fillRect/>
          </a:stretch>
        </p:blipFill>
        <p:spPr>
          <a:xfrm>
            <a:off x="0" y="0"/>
            <a:ext cx="12191987" cy="685800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pic>
        <p:nvPicPr>
          <p:cNvPr id="69" name="Google Shape;69;p16"/>
          <p:cNvPicPr preferRelativeResize="0"/>
          <p:nvPr/>
        </p:nvPicPr>
        <p:blipFill>
          <a:blip r:embed="rId3">
            <a:alphaModFix/>
          </a:blip>
          <a:stretch>
            <a:fillRect/>
          </a:stretch>
        </p:blipFill>
        <p:spPr>
          <a:xfrm>
            <a:off x="0" y="0"/>
            <a:ext cx="12191987" cy="685800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pic>
        <p:nvPicPr>
          <p:cNvPr id="74" name="Google Shape;74;p17"/>
          <p:cNvPicPr preferRelativeResize="0"/>
          <p:nvPr/>
        </p:nvPicPr>
        <p:blipFill>
          <a:blip r:embed="rId3">
            <a:alphaModFix/>
          </a:blip>
          <a:stretch>
            <a:fillRect/>
          </a:stretch>
        </p:blipFill>
        <p:spPr>
          <a:xfrm>
            <a:off x="0" y="1"/>
            <a:ext cx="12192000" cy="6858007"/>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pic>
        <p:nvPicPr>
          <p:cNvPr id="79" name="Google Shape;79;p18"/>
          <p:cNvPicPr preferRelativeResize="0"/>
          <p:nvPr/>
        </p:nvPicPr>
        <p:blipFill>
          <a:blip r:embed="rId3">
            <a:alphaModFix/>
          </a:blip>
          <a:stretch>
            <a:fillRect/>
          </a:stretch>
        </p:blipFill>
        <p:spPr>
          <a:xfrm>
            <a:off x="0" y="1"/>
            <a:ext cx="12192000" cy="6858007"/>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9"/>
          <p:cNvPicPr preferRelativeResize="0"/>
          <p:nvPr/>
        </p:nvPicPr>
        <p:blipFill>
          <a:blip r:embed="rId3">
            <a:alphaModFix/>
          </a:blip>
          <a:stretch>
            <a:fillRect/>
          </a:stretch>
        </p:blipFill>
        <p:spPr>
          <a:xfrm>
            <a:off x="0" y="1"/>
            <a:ext cx="12192000" cy="6858007"/>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pic>
        <p:nvPicPr>
          <p:cNvPr id="89" name="Google Shape;89;p20"/>
          <p:cNvPicPr preferRelativeResize="0"/>
          <p:nvPr/>
        </p:nvPicPr>
        <p:blipFill>
          <a:blip r:embed="rId3">
            <a:alphaModFix/>
          </a:blip>
          <a:stretch>
            <a:fillRect/>
          </a:stretch>
        </p:blipFill>
        <p:spPr>
          <a:xfrm>
            <a:off x="0" y="0"/>
            <a:ext cx="12191987" cy="685800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pic>
        <p:nvPicPr>
          <p:cNvPr id="94" name="Google Shape;94;p21"/>
          <p:cNvPicPr preferRelativeResize="0"/>
          <p:nvPr/>
        </p:nvPicPr>
        <p:blipFill>
          <a:blip r:embed="rId3">
            <a:alphaModFix/>
          </a:blip>
          <a:stretch>
            <a:fillRect/>
          </a:stretch>
        </p:blipFill>
        <p:spPr>
          <a:xfrm>
            <a:off x="0" y="1"/>
            <a:ext cx="12192000" cy="6858007"/>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pic>
        <p:nvPicPr>
          <p:cNvPr id="99" name="Google Shape;99;p22"/>
          <p:cNvPicPr preferRelativeResize="0"/>
          <p:nvPr/>
        </p:nvPicPr>
        <p:blipFill>
          <a:blip r:embed="rId3">
            <a:alphaModFix/>
          </a:blip>
          <a:stretch>
            <a:fillRect/>
          </a:stretch>
        </p:blipFill>
        <p:spPr>
          <a:xfrm>
            <a:off x="0" y="0"/>
            <a:ext cx="12191987" cy="685800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4"/>
          </p:nvPr>
        </p:nvSpPr>
        <p:spPr>
          <a:xfrm>
            <a:off x="4876800" y="2286000"/>
            <a:ext cx="6975764" cy="2362200"/>
          </a:xfrm>
        </p:spPr>
        <p:txBody>
          <a:bodyPr/>
          <a:lstStyle/>
          <a:p>
            <a:pPr marL="0" indent="0"/>
            <a:r>
              <a:rPr lang="en-US" sz="4000" dirty="0">
                <a:solidFill>
                  <a:srgbClr val="FFFFFF"/>
                </a:solidFill>
                <a:latin typeface="Segoe UI" panose="020B0502040204020203" pitchFamily="34" charset="0"/>
              </a:rPr>
              <a:t>Please s</a:t>
            </a:r>
            <a:r>
              <a:rPr lang="en-US" sz="4000" b="0" i="0" u="none" strike="noStrike" dirty="0">
                <a:solidFill>
                  <a:srgbClr val="FFFFFF"/>
                </a:solidFill>
                <a:effectLst/>
                <a:latin typeface="Segoe UI" panose="020B0502040204020203" pitchFamily="34" charset="0"/>
              </a:rPr>
              <a:t>ubmit your questions for the presenters using the Q &amp; A function.  </a:t>
            </a:r>
            <a:endParaRPr lang="en-US" sz="6000" b="1" dirty="0"/>
          </a:p>
        </p:txBody>
      </p:sp>
      <p:pic>
        <p:nvPicPr>
          <p:cNvPr id="5122" name="Picture 2">
            <a:extLst>
              <a:ext uri="{FF2B5EF4-FFF2-40B4-BE49-F238E27FC236}">
                <a16:creationId xmlns:a16="http://schemas.microsoft.com/office/drawing/2014/main" id="{813847B6-7A4F-45A2-A16A-C2879A2E56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895475"/>
            <a:ext cx="3067050" cy="3067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75419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4"/>
          </p:nvPr>
        </p:nvSpPr>
        <p:spPr>
          <a:xfrm>
            <a:off x="969818" y="2247900"/>
            <a:ext cx="10252364" cy="2362200"/>
          </a:xfrm>
        </p:spPr>
        <p:txBody>
          <a:bodyPr>
            <a:normAutofit/>
          </a:bodyPr>
          <a:lstStyle/>
          <a:p>
            <a:pPr marL="0" indent="0" algn="ctr"/>
            <a:r>
              <a:rPr lang="en-US" sz="7200" b="1" dirty="0">
                <a:solidFill>
                  <a:schemeClr val="bg1"/>
                </a:solidFill>
              </a:rPr>
              <a:t>Thank you!</a:t>
            </a:r>
          </a:p>
        </p:txBody>
      </p:sp>
      <p:sp>
        <p:nvSpPr>
          <p:cNvPr id="4" name="TextBox 3">
            <a:extLst>
              <a:ext uri="{FF2B5EF4-FFF2-40B4-BE49-F238E27FC236}">
                <a16:creationId xmlns:a16="http://schemas.microsoft.com/office/drawing/2014/main" id="{C5590753-9D95-4975-BB5C-96D504999666}"/>
              </a:ext>
            </a:extLst>
          </p:cNvPr>
          <p:cNvSpPr txBox="1"/>
          <p:nvPr/>
        </p:nvSpPr>
        <p:spPr>
          <a:xfrm>
            <a:off x="1301805" y="3853311"/>
            <a:ext cx="9920377" cy="1200329"/>
          </a:xfrm>
          <a:prstGeom prst="rect">
            <a:avLst/>
          </a:prstGeom>
          <a:noFill/>
        </p:spPr>
        <p:txBody>
          <a:bodyPr wrap="square" rtlCol="0">
            <a:spAutoFit/>
          </a:bodyPr>
          <a:lstStyle/>
          <a:p>
            <a:pPr algn="ctr"/>
            <a:r>
              <a:rPr lang="en-US" i="1" dirty="0">
                <a:solidFill>
                  <a:schemeClr val="bg1"/>
                </a:solidFill>
              </a:rPr>
              <a:t>This webinar is funded through cooperative agreement NU3OT000294 between the Centers for Disease Control and Prevention and the American Public Health Association. The contents of this webinar are solely responsibility of the presenters and do not necessarily reflect the official views of the American Public Health Association or the Centers for Disease Control and Prevention. </a:t>
            </a:r>
          </a:p>
        </p:txBody>
      </p:sp>
    </p:spTree>
    <p:extLst>
      <p:ext uri="{BB962C8B-B14F-4D97-AF65-F5344CB8AC3E}">
        <p14:creationId xmlns:p14="http://schemas.microsoft.com/office/powerpoint/2010/main" val="6849651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5383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3610</TotalTime>
  <Words>937</Words>
  <Application>Microsoft Office PowerPoint</Application>
  <PresentationFormat>Widescreen</PresentationFormat>
  <Paragraphs>70</Paragraphs>
  <Slides>36</Slides>
  <Notes>17</Notes>
  <HiddenSlides>0</HiddenSlides>
  <MMClips>5</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36</vt:i4>
      </vt:variant>
    </vt:vector>
  </HeadingPairs>
  <TitlesOfParts>
    <vt:vector size="47" baseType="lpstr">
      <vt:lpstr>Arial</vt:lpstr>
      <vt:lpstr>Arial Black</vt:lpstr>
      <vt:lpstr>Arial Narrow</vt:lpstr>
      <vt:lpstr>Calibri</vt:lpstr>
      <vt:lpstr>Calibri Light</vt:lpstr>
      <vt:lpstr>Inter</vt:lpstr>
      <vt:lpstr>jaf-bernino-sans</vt:lpstr>
      <vt:lpstr>Roboto</vt:lpstr>
      <vt:lpstr>Segoe UI</vt:lpstr>
      <vt:lpstr>Times New Roman</vt:lpstr>
      <vt:lpstr>Office Theme</vt:lpstr>
      <vt:lpstr>AMPLIFY YOUR STORY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60 year old woman shares:</vt:lpstr>
      <vt:lpstr>PowerPoint Presentation</vt:lpstr>
      <vt:lpstr>PowerPoint Presentation</vt:lpstr>
      <vt:lpstr>PowerPoint Presentation</vt:lpstr>
      <vt:lpstr>PowerPoint Presentation</vt:lpstr>
      <vt:lpstr>Environmental justice storytelling: </vt:lpstr>
      <vt:lpstr>Our mission is to protect children from air pollution and climate change. We envision a safe, stable, and equitable future where all children breathe clean air. </vt:lpstr>
      <vt:lpstr>Elizabeth Brandt, National Field Manager</vt:lpstr>
      <vt:lpstr>Land Acknowledgement</vt:lpstr>
      <vt:lpstr>PowerPoint Presentation</vt:lpstr>
      <vt:lpstr>Case study:  Suncor Refinery</vt:lpstr>
      <vt:lpstr>PowerPoint Presentation</vt:lpstr>
      <vt:lpstr>Sharing our stories</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Victoria Bortfeld</dc:creator>
  <cp:lastModifiedBy>Victoria Bortfeld</cp:lastModifiedBy>
  <cp:revision>39</cp:revision>
  <dcterms:created xsi:type="dcterms:W3CDTF">2022-07-11T15:07:37Z</dcterms:created>
  <dcterms:modified xsi:type="dcterms:W3CDTF">2022-08-23T15:10:40Z</dcterms:modified>
</cp:coreProperties>
</file>